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0" r:id="rId2"/>
    <p:sldId id="258" r:id="rId3"/>
    <p:sldId id="269" r:id="rId4"/>
    <p:sldId id="257" r:id="rId5"/>
    <p:sldId id="260" r:id="rId6"/>
    <p:sldId id="259" r:id="rId7"/>
    <p:sldId id="272" r:id="rId8"/>
    <p:sldId id="692" r:id="rId9"/>
    <p:sldId id="686" r:id="rId10"/>
    <p:sldId id="574" r:id="rId11"/>
    <p:sldId id="530" r:id="rId12"/>
    <p:sldId id="531" r:id="rId13"/>
    <p:sldId id="660" r:id="rId14"/>
    <p:sldId id="532" r:id="rId15"/>
    <p:sldId id="534" r:id="rId16"/>
    <p:sldId id="533" r:id="rId17"/>
    <p:sldId id="688" r:id="rId18"/>
    <p:sldId id="689" r:id="rId19"/>
    <p:sldId id="690" r:id="rId20"/>
    <p:sldId id="691" r:id="rId21"/>
    <p:sldId id="263" r:id="rId22"/>
    <p:sldId id="693" r:id="rId23"/>
    <p:sldId id="264" r:id="rId24"/>
    <p:sldId id="275" r:id="rId25"/>
    <p:sldId id="276" r:id="rId26"/>
    <p:sldId id="274" r:id="rId27"/>
    <p:sldId id="268" r:id="rId28"/>
    <p:sldId id="273" r:id="rId29"/>
    <p:sldId id="695" r:id="rId30"/>
    <p:sldId id="277" r:id="rId31"/>
    <p:sldId id="6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4"/>
    <p:restoredTop sz="94694"/>
  </p:normalViewPr>
  <p:slideViewPr>
    <p:cSldViewPr snapToGrid="0">
      <p:cViewPr varScale="1">
        <p:scale>
          <a:sx n="109" d="100"/>
          <a:sy n="109" d="100"/>
        </p:scale>
        <p:origin x="21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Cost breakdown</a:t>
            </a:r>
            <a:r>
              <a:rPr lang="en-US" sz="2000" baseline="0" dirty="0"/>
              <a:t> of running Llama 1.3B</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Sheet1!$A$2</c:f>
              <c:strCache>
                <c:ptCount val="1"/>
                <c:pt idx="0">
                  <c:v>GPU Computation</c:v>
                </c:pt>
              </c:strCache>
            </c:strRef>
          </c:tx>
          <c:spPr>
            <a:solidFill>
              <a:schemeClr val="accent1"/>
            </a:solidFill>
            <a:ln>
              <a:noFill/>
            </a:ln>
            <a:effectLst/>
          </c:spPr>
          <c:invertIfNegative val="0"/>
          <c:cat>
            <c:strRef>
              <c:f>Sheet1!$B$1:$C$1</c:f>
              <c:strCache>
                <c:ptCount val="2"/>
                <c:pt idx="0">
                  <c:v>vLLM v0.5.4</c:v>
                </c:pt>
                <c:pt idx="1">
                  <c:v>SGLang v0.3</c:v>
                </c:pt>
              </c:strCache>
            </c:strRef>
          </c:cat>
          <c:val>
            <c:numRef>
              <c:f>Sheet1!$B$2:$C$2</c:f>
              <c:numCache>
                <c:formatCode>General</c:formatCode>
                <c:ptCount val="2"/>
                <c:pt idx="0">
                  <c:v>16</c:v>
                </c:pt>
                <c:pt idx="1">
                  <c:v>16</c:v>
                </c:pt>
              </c:numCache>
            </c:numRef>
          </c:val>
          <c:extLst>
            <c:ext xmlns:c16="http://schemas.microsoft.com/office/drawing/2014/chart" uri="{C3380CC4-5D6E-409C-BE32-E72D297353CC}">
              <c16:uniqueId val="{00000000-8DD2-B04A-90DB-CDF8FCDFF1CC}"/>
            </c:ext>
          </c:extLst>
        </c:ser>
        <c:ser>
          <c:idx val="1"/>
          <c:order val="1"/>
          <c:tx>
            <c:strRef>
              <c:f>Sheet1!$A$3</c:f>
              <c:strCache>
                <c:ptCount val="1"/>
                <c:pt idx="0">
                  <c:v>CPU Overhead</c:v>
                </c:pt>
              </c:strCache>
            </c:strRef>
          </c:tx>
          <c:spPr>
            <a:solidFill>
              <a:schemeClr val="accent2"/>
            </a:solidFill>
            <a:ln>
              <a:noFill/>
            </a:ln>
            <a:effectLst/>
          </c:spPr>
          <c:invertIfNegative val="0"/>
          <c:cat>
            <c:strRef>
              <c:f>Sheet1!$B$1:$C$1</c:f>
              <c:strCache>
                <c:ptCount val="2"/>
                <c:pt idx="0">
                  <c:v>vLLM v0.5.4</c:v>
                </c:pt>
                <c:pt idx="1">
                  <c:v>SGLang v0.3</c:v>
                </c:pt>
              </c:strCache>
            </c:strRef>
          </c:cat>
          <c:val>
            <c:numRef>
              <c:f>Sheet1!$B$3:$C$3</c:f>
              <c:numCache>
                <c:formatCode>General</c:formatCode>
                <c:ptCount val="2"/>
                <c:pt idx="0">
                  <c:v>16</c:v>
                </c:pt>
                <c:pt idx="1">
                  <c:v>1</c:v>
                </c:pt>
              </c:numCache>
            </c:numRef>
          </c:val>
          <c:extLst>
            <c:ext xmlns:c16="http://schemas.microsoft.com/office/drawing/2014/chart" uri="{C3380CC4-5D6E-409C-BE32-E72D297353CC}">
              <c16:uniqueId val="{00000001-8DD2-B04A-90DB-CDF8FCDFF1CC}"/>
            </c:ext>
          </c:extLst>
        </c:ser>
        <c:dLbls>
          <c:showLegendKey val="0"/>
          <c:showVal val="0"/>
          <c:showCatName val="0"/>
          <c:showSerName val="0"/>
          <c:showPercent val="0"/>
          <c:showBubbleSize val="0"/>
        </c:dLbls>
        <c:gapWidth val="150"/>
        <c:overlap val="100"/>
        <c:axId val="1241332480"/>
        <c:axId val="625031824"/>
      </c:barChart>
      <c:catAx>
        <c:axId val="124133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5031824"/>
        <c:crosses val="autoZero"/>
        <c:auto val="1"/>
        <c:lblAlgn val="ctr"/>
        <c:lblOffset val="100"/>
        <c:noMultiLvlLbl val="0"/>
      </c:catAx>
      <c:valAx>
        <c:axId val="62503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41332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Offline Single-Batch Throughput (token/s). Higher is Better.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H100</c:v>
                </c:pt>
              </c:strCache>
            </c:strRef>
          </c:tx>
          <c:spPr>
            <a:solidFill>
              <a:schemeClr val="accent1"/>
            </a:solidFill>
            <a:ln>
              <a:noFill/>
            </a:ln>
            <a:effectLst/>
          </c:spPr>
          <c:invertIfNegative val="0"/>
          <c:cat>
            <c:strRef>
              <c:f>Sheet1!$B$1:$C$1</c:f>
              <c:strCache>
                <c:ptCount val="2"/>
                <c:pt idx="0">
                  <c:v>Batch size= 64, Input = 2048, Output = 2048</c:v>
                </c:pt>
                <c:pt idx="1">
                  <c:v>Batch size = 512, Input=128, Output=128</c:v>
                </c:pt>
              </c:strCache>
            </c:strRef>
          </c:cat>
          <c:val>
            <c:numRef>
              <c:f>Sheet1!$B$2:$C$2</c:f>
              <c:numCache>
                <c:formatCode>General</c:formatCode>
                <c:ptCount val="2"/>
                <c:pt idx="0">
                  <c:v>5324.34</c:v>
                </c:pt>
                <c:pt idx="1">
                  <c:v>16261.13</c:v>
                </c:pt>
              </c:numCache>
            </c:numRef>
          </c:val>
          <c:extLst>
            <c:ext xmlns:c16="http://schemas.microsoft.com/office/drawing/2014/chart" uri="{C3380CC4-5D6E-409C-BE32-E72D297353CC}">
              <c16:uniqueId val="{00000006-6EB6-024E-B704-984559711249}"/>
            </c:ext>
          </c:extLst>
        </c:ser>
        <c:ser>
          <c:idx val="1"/>
          <c:order val="1"/>
          <c:tx>
            <c:strRef>
              <c:f>Sheet1!$A$3</c:f>
              <c:strCache>
                <c:ptCount val="1"/>
                <c:pt idx="0">
                  <c:v>MI300</c:v>
                </c:pt>
              </c:strCache>
            </c:strRef>
          </c:tx>
          <c:spPr>
            <a:solidFill>
              <a:schemeClr val="accent2"/>
            </a:solidFill>
            <a:ln>
              <a:noFill/>
            </a:ln>
            <a:effectLst/>
          </c:spPr>
          <c:invertIfNegative val="0"/>
          <c:cat>
            <c:strRef>
              <c:f>Sheet1!$B$1:$C$1</c:f>
              <c:strCache>
                <c:ptCount val="2"/>
                <c:pt idx="0">
                  <c:v>Batch size= 64, Input = 2048, Output = 2048</c:v>
                </c:pt>
                <c:pt idx="1">
                  <c:v>Batch size = 512, Input=128, Output=128</c:v>
                </c:pt>
              </c:strCache>
            </c:strRef>
          </c:cat>
          <c:val>
            <c:numRef>
              <c:f>Sheet1!$B$3:$C$3</c:f>
              <c:numCache>
                <c:formatCode>General</c:formatCode>
                <c:ptCount val="2"/>
                <c:pt idx="0">
                  <c:v>6930</c:v>
                </c:pt>
                <c:pt idx="1">
                  <c:v>16261</c:v>
                </c:pt>
              </c:numCache>
            </c:numRef>
          </c:val>
          <c:extLst>
            <c:ext xmlns:c16="http://schemas.microsoft.com/office/drawing/2014/chart" uri="{C3380CC4-5D6E-409C-BE32-E72D297353CC}">
              <c16:uniqueId val="{00000007-6EB6-024E-B704-984559711249}"/>
            </c:ext>
          </c:extLst>
        </c:ser>
        <c:dLbls>
          <c:showLegendKey val="0"/>
          <c:showVal val="0"/>
          <c:showCatName val="0"/>
          <c:showSerName val="0"/>
          <c:showPercent val="0"/>
          <c:showBubbleSize val="0"/>
        </c:dLbls>
        <c:gapWidth val="219"/>
        <c:overlap val="-27"/>
        <c:axId val="1056983760"/>
        <c:axId val="1057620272"/>
      </c:barChart>
      <c:catAx>
        <c:axId val="105698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57620272"/>
        <c:crosses val="autoZero"/>
        <c:auto val="1"/>
        <c:lblAlgn val="ctr"/>
        <c:lblOffset val="100"/>
        <c:noMultiLvlLbl val="0"/>
      </c:catAx>
      <c:valAx>
        <c:axId val="10576202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56983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88DAD-DA40-DB48-AAAB-8C3D25FED22A}" type="datetimeFigureOut">
              <a:rPr lang="en-US" smtClean="0"/>
              <a:t>10/9/24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42F26-DA15-C24B-ACED-71115CE5E618}" type="slidenum">
              <a:rPr lang="en-US" smtClean="0"/>
              <a:t>‹#›</a:t>
            </a:fld>
            <a:endParaRPr lang="en-US"/>
          </a:p>
        </p:txBody>
      </p:sp>
    </p:spTree>
    <p:extLst>
      <p:ext uri="{BB962C8B-B14F-4D97-AF65-F5344CB8AC3E}">
        <p14:creationId xmlns:p14="http://schemas.microsoft.com/office/powerpoint/2010/main" val="4081269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LLM application, to accomplish complex tasks, it often requires not only a single LLM invocation but the integration of multiple LLM calls.</a:t>
            </a:r>
          </a:p>
          <a:p>
            <a:endParaRPr lang="en-US" dirty="0"/>
          </a:p>
          <a:p>
            <a:r>
              <a:rPr lang="en-US" dirty="0"/>
              <a:t>I will show some common patterns.</a:t>
            </a:r>
          </a:p>
          <a:p>
            <a:endParaRPr lang="en-US" dirty="0"/>
          </a:p>
          <a:p>
            <a:r>
              <a:rPr lang="en-US" dirty="0"/>
              <a:t>The first pattern is chained calls. This figure shows a multi-turn conversation with an LLM. The user can ask a series of questions.</a:t>
            </a:r>
          </a:p>
          <a:p>
            <a:r>
              <a:rPr lang="en-US" dirty="0"/>
              <a:t>To generate answers, the inference system needs to process a chain of multiple dependent LLM calls.</a:t>
            </a:r>
          </a:p>
          <a:p>
            <a:endParaRPr lang="en-US" dirty="0"/>
          </a:p>
          <a:p>
            <a:r>
              <a:rPr lang="en-US" b="0" i="0" dirty="0">
                <a:solidFill>
                  <a:srgbClr val="0F0F0F"/>
                </a:solidFill>
                <a:effectLst/>
                <a:latin typeface="Söhne"/>
              </a:rPr>
              <a:t>⬇️ </a:t>
            </a:r>
            <a:r>
              <a:rPr lang="en-US" dirty="0"/>
              <a:t>Another common pattern is parallel calls. This figure illustrates a prompting technique involving parallel calls. To answer a user query, we can issue multiple LLM calls in parallel to generate multiple different answers. Then, we can use another LLM call to select the best answer from them. This can improve the solution quality.</a:t>
            </a:r>
          </a:p>
          <a:p>
            <a:endParaRPr lang="en-US" dirty="0"/>
          </a:p>
        </p:txBody>
      </p:sp>
      <p:sp>
        <p:nvSpPr>
          <p:cNvPr id="4" name="Slide Number Placeholder 3"/>
          <p:cNvSpPr>
            <a:spLocks noGrp="1"/>
          </p:cNvSpPr>
          <p:nvPr>
            <p:ph type="sldNum" sz="quarter" idx="5"/>
          </p:nvPr>
        </p:nvSpPr>
        <p:spPr/>
        <p:txBody>
          <a:bodyPr/>
          <a:lstStyle/>
          <a:p>
            <a:fld id="{B7CD8510-D5F4-5A44-9531-337E9B8FDB92}" type="slidenum">
              <a:rPr lang="en-US" smtClean="0"/>
              <a:t>9</a:t>
            </a:fld>
            <a:endParaRPr lang="en-US"/>
          </a:p>
        </p:txBody>
      </p:sp>
    </p:spTree>
    <p:extLst>
      <p:ext uri="{BB962C8B-B14F-4D97-AF65-F5344CB8AC3E}">
        <p14:creationId xmlns:p14="http://schemas.microsoft.com/office/powerpoint/2010/main" val="165612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kind of multi-call structure presents some interesting optimization opportunities, such as cache reuse, parallelism, and shortcuts in execution.</a:t>
            </a:r>
          </a:p>
          <a:p>
            <a:endParaRPr lang="en-US" dirty="0"/>
          </a:p>
          <a:p>
            <a:r>
              <a:rPr lang="en-US" dirty="0"/>
              <a:t>These opportunities can significantly accelerate inference but are largely overlooked by current systems.</a:t>
            </a:r>
          </a:p>
        </p:txBody>
      </p:sp>
      <p:sp>
        <p:nvSpPr>
          <p:cNvPr id="4" name="Slide Number Placeholder 3"/>
          <p:cNvSpPr>
            <a:spLocks noGrp="1"/>
          </p:cNvSpPr>
          <p:nvPr>
            <p:ph type="sldNum" sz="quarter" idx="5"/>
          </p:nvPr>
        </p:nvSpPr>
        <p:spPr/>
        <p:txBody>
          <a:bodyPr/>
          <a:lstStyle/>
          <a:p>
            <a:fld id="{1759D3D6-C957-994C-92CB-0C7B241752DB}" type="slidenum">
              <a:rPr lang="en-US" smtClean="0"/>
              <a:t>10</a:t>
            </a:fld>
            <a:endParaRPr lang="en-US"/>
          </a:p>
        </p:txBody>
      </p:sp>
    </p:spTree>
    <p:extLst>
      <p:ext uri="{BB962C8B-B14F-4D97-AF65-F5344CB8AC3E}">
        <p14:creationId xmlns:p14="http://schemas.microsoft.com/office/powerpoint/2010/main" val="324901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the structure in LLM calls with more concrete examples. We can start from the most basic use case of LLM, multi-turn chatbot.</a:t>
            </a:r>
          </a:p>
          <a:p>
            <a:endParaRPr lang="en-US" dirty="0"/>
          </a:p>
          <a:p>
            <a:r>
              <a:rPr lang="en-US" dirty="0"/>
              <a:t>In the first turn, the user asks a question, denoted as a green box here. The LLM then generates a response, denoted as a yellow box here.</a:t>
            </a:r>
          </a:p>
          <a:p>
            <a:r>
              <a:rPr lang="en-US" dirty="0"/>
              <a:t>Most systems just optimize for a single turn, or a single pair of green and yellow box.</a:t>
            </a:r>
          </a:p>
          <a:p>
            <a:endParaRPr lang="en-US" dirty="0"/>
          </a:p>
          <a:p>
            <a:r>
              <a:rPr lang="en-US" b="0" i="0" dirty="0">
                <a:solidFill>
                  <a:srgbClr val="0F0F0F"/>
                </a:solidFill>
                <a:effectLst/>
                <a:latin typeface="Söhne"/>
              </a:rPr>
              <a:t>⬇️ However, </a:t>
            </a:r>
            <a:r>
              <a:rPr lang="en-US" dirty="0"/>
              <a:t>as the chat session continues, the first turn will become the chat history. We will then have turn two, </a:t>
            </a:r>
            <a:r>
              <a:rPr lang="en-US" b="0" i="0" dirty="0">
                <a:solidFill>
                  <a:srgbClr val="0F0F0F"/>
                </a:solidFill>
                <a:effectLst/>
                <a:latin typeface="Söhne"/>
              </a:rPr>
              <a:t>⬇️ </a:t>
            </a:r>
            <a:r>
              <a:rPr lang="en-US" dirty="0"/>
              <a:t>turn three, </a:t>
            </a:r>
            <a:r>
              <a:rPr lang="en-US" b="0" i="0" dirty="0">
                <a:solidFill>
                  <a:srgbClr val="0F0F0F"/>
                </a:solidFill>
                <a:effectLst/>
                <a:latin typeface="Söhne"/>
              </a:rPr>
              <a:t>⬇️ </a:t>
            </a:r>
            <a:r>
              <a:rPr lang="en-US" dirty="0"/>
              <a:t>and more turns.</a:t>
            </a:r>
          </a:p>
          <a:p>
            <a:endParaRPr lang="en-US" dirty="0"/>
          </a:p>
          <a:p>
            <a:r>
              <a:rPr lang="en-US" dirty="0"/>
              <a:t>The chat history here is an accumulated structure with runtime optimization opportunities.</a:t>
            </a:r>
          </a:p>
          <a:p>
            <a:r>
              <a:rPr lang="en-US" dirty="0"/>
              <a:t>In the LLM generation process,</a:t>
            </a:r>
          </a:p>
          <a:p>
            <a:r>
              <a:rPr lang="en-US" b="0" i="0" dirty="0">
                <a:solidFill>
                  <a:srgbClr val="0F0F0F"/>
                </a:solidFill>
                <a:effectLst/>
                <a:latin typeface="Söhne"/>
              </a:rPr>
              <a:t>⬇️ there are some intermediate tensors called KV cache. KV cache is </a:t>
            </a:r>
            <a:r>
              <a:rPr lang="en-US" dirty="0"/>
              <a:t>generated during the forward pass and will be used for decoding future tokens.</a:t>
            </a:r>
            <a:r>
              <a:rPr lang="en-US" b="0" i="0" dirty="0">
                <a:solidFill>
                  <a:srgbClr val="0F0F0F"/>
                </a:solidFill>
                <a:effectLst/>
                <a:latin typeface="Söhne"/>
              </a:rPr>
              <a:t> </a:t>
            </a:r>
            <a:r>
              <a:rPr lang="en-US" dirty="0"/>
              <a:t>As the KV cache only depends on prefix tokens, so different sequences with the same prefix can reuse the KV cache and avoids the redundant computation and memory usage.</a:t>
            </a:r>
          </a:p>
          <a:p>
            <a:endParaRPr lang="en-US" dirty="0"/>
          </a:p>
          <a:p>
            <a:r>
              <a:rPr lang="en-US" dirty="0"/>
              <a:t>This is only one case. These sharable structures appear in lots of common LLM workloads.</a:t>
            </a:r>
          </a:p>
          <a:p>
            <a:r>
              <a:rPr lang="en-US" b="0" i="0" dirty="0">
                <a:solidFill>
                  <a:srgbClr val="0F0F0F"/>
                </a:solidFill>
                <a:effectLst/>
                <a:latin typeface="Söhne"/>
              </a:rPr>
              <a:t>⬇️ </a:t>
            </a:r>
            <a:r>
              <a:rPr lang="en-US" dirty="0"/>
              <a:t>Another case is few-shot learning. In the few-shot learning setting, different prompts can share the same set of few-shot examples, so the KV cache of the few-shot examples can be shared. The blue boxes denote the shareable part.</a:t>
            </a:r>
          </a:p>
          <a:p>
            <a:endParaRPr lang="en-US" dirty="0"/>
          </a:p>
          <a:p>
            <a:r>
              <a:rPr lang="en-US" dirty="0"/>
              <a:t>In this slide, all the blue boxes can be reused across multiple LLM calls. However, most existing systems simply recompute all of them every time. This is because they are scattered across multiple calls, making it hard to track the states.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A2EEE7-9B40-0544-8C4A-369E15CAEF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76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kind of structure can go very complicated and dynamic, as illustrated by the following use case.</a:t>
            </a:r>
          </a:p>
          <a:p>
            <a:endParaRPr lang="en-US" dirty="0"/>
          </a:p>
          <a:p>
            <a:r>
              <a:rPr lang="en-US" dirty="0"/>
              <a:t>For example, if you want to use an LLM to solve a hard math problem, we can integrate the LLM into a tree search algorithm, such as depth-first search.</a:t>
            </a:r>
          </a:p>
          <a:p>
            <a:endParaRPr lang="en-US" dirty="0"/>
          </a:p>
          <a:p>
            <a:r>
              <a:rPr lang="en-US" b="0" i="0" dirty="0">
                <a:solidFill>
                  <a:srgbClr val="0F0F0F"/>
                </a:solidFill>
                <a:effectLst/>
                <a:latin typeface="Söhne"/>
              </a:rPr>
              <a:t>⬇️ </a:t>
            </a:r>
            <a:r>
              <a:rPr lang="en-US" dirty="0"/>
              <a:t>This figure illustrates a search tree, where the LLM will explore all branches within the search tree. The LLM will try different directions or branches for solving the problem.</a:t>
            </a:r>
          </a:p>
          <a:p>
            <a:endParaRPr lang="en-US" dirty="0"/>
          </a:p>
          <a:p>
            <a:r>
              <a:rPr lang="en-US" b="0" i="0" dirty="0">
                <a:solidFill>
                  <a:srgbClr val="0F0F0F"/>
                </a:solidFill>
                <a:effectLst/>
                <a:latin typeface="Söhne"/>
              </a:rPr>
              <a:t>⬇️ </a:t>
            </a:r>
            <a:r>
              <a:rPr lang="en-US" dirty="0"/>
              <a:t>In this scenario, different branches of the tree can share the KV cache of the search history from the common parent nodes. This creates a complex, tree-structured sharing, and no existing systems can manage all the reuse opportunities within this tree.</a:t>
            </a:r>
          </a:p>
          <a:p>
            <a:endParaRPr lang="en-US" dirty="0"/>
          </a:p>
          <a:p>
            <a:r>
              <a:rPr lang="en-US" b="0" i="0" dirty="0">
                <a:solidFill>
                  <a:srgbClr val="0F0F0F"/>
                </a:solidFill>
                <a:effectLst/>
                <a:latin typeface="Söhne"/>
              </a:rPr>
              <a:t>⬇️ </a:t>
            </a:r>
            <a:r>
              <a:rPr lang="en-US" dirty="0"/>
              <a:t>Furthermore, you can also image that some branches can run in parallel, as denoted by the orange boxed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A2EEE7-9B40-0544-8C4A-369E15CAEF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85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covered the concept of KV cache in the previous slides.</a:t>
            </a:r>
          </a:p>
          <a:p>
            <a:r>
              <a:rPr lang="en-US" dirty="0"/>
              <a:t>To briefly recap, let me bring back this chat history figure. The blue part is the KV cache. They are some intermediate tensors. It can be very large, ranging from dozens to hundreds of gigabytes, potentially even larger than the model weights. Additionally, it only depends on prefix tokens.</a:t>
            </a:r>
          </a:p>
          <a:p>
            <a:endParaRPr lang="en-US" dirty="0"/>
          </a:p>
          <a:p>
            <a:r>
              <a:rPr lang="en-US" dirty="0"/>
              <a:t>▶️ In existing systems, once an LLM call is finished, its associated KV cache is discarded. This is because these systems are only optimized for a single LLM call.</a:t>
            </a:r>
          </a:p>
          <a:p>
            <a:r>
              <a:rPr lang="en-US" dirty="0"/>
              <a:t>However, our goal is to efficiently handle more complex multi-call patterns, such as chained calls and parallel calls.</a:t>
            </a:r>
          </a:p>
          <a:p>
            <a:r>
              <a:rPr lang="en-US" dirty="0"/>
              <a:t>So, in our design, we never simply discard any KV cache. Instead, we retain the KV cache for both the user input and LLM output within a radix tree. A radix tree is a type of space-efficient prefix tree.</a:t>
            </a:r>
          </a:p>
        </p:txBody>
      </p:sp>
      <p:sp>
        <p:nvSpPr>
          <p:cNvPr id="4" name="Slide Number Placeholder 3"/>
          <p:cNvSpPr>
            <a:spLocks noGrp="1"/>
          </p:cNvSpPr>
          <p:nvPr>
            <p:ph type="sldNum" sz="quarter" idx="5"/>
          </p:nvPr>
        </p:nvSpPr>
        <p:spPr/>
        <p:txBody>
          <a:bodyPr/>
          <a:lstStyle/>
          <a:p>
            <a:fld id="{B7CD8510-D5F4-5A44-9531-337E9B8FDB92}" type="slidenum">
              <a:rPr lang="en-US" smtClean="0"/>
              <a:t>13</a:t>
            </a:fld>
            <a:endParaRPr lang="en-US"/>
          </a:p>
        </p:txBody>
      </p:sp>
    </p:spTree>
    <p:extLst>
      <p:ext uri="{BB962C8B-B14F-4D97-AF65-F5344CB8AC3E}">
        <p14:creationId xmlns:p14="http://schemas.microsoft.com/office/powerpoint/2010/main" val="293364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walk you through some examples of how we manage the RadixAttention tree:</a:t>
            </a:r>
          </a:p>
          <a:p>
            <a:endParaRPr lang="en-US" dirty="0"/>
          </a:p>
          <a:p>
            <a:r>
              <a:rPr lang="en-US" dirty="0"/>
              <a:t>▶️ In the first step, the radix tree starts off empty, except for a root node. </a:t>
            </a:r>
          </a:p>
          <a:p>
            <a:r>
              <a:rPr lang="en-US" dirty="0"/>
              <a:t>▶️ Moving to the second step, the server receives an incoming user message, "Hello," and responds with "Hi" from the LLM. We concatenate the system prompt, "You are a helpful assistant," along with the user's message, "Hello!" and the LLM's response, "Hi!”, all as a single edge. We then link the edge to a new node in the tree. </a:t>
            </a:r>
            <a:r>
              <a:rPr lang="en-US" b="0" i="0" dirty="0">
                <a:solidFill>
                  <a:srgbClr val="0D0D0D"/>
                </a:solidFill>
                <a:effectLst/>
                <a:latin typeface="Söhne"/>
              </a:rPr>
              <a:t>We label each edge with a substring, which is just a sequence of tokens.</a:t>
            </a:r>
          </a:p>
          <a:p>
            <a:r>
              <a:rPr lang="en-US" dirty="0"/>
              <a:t>▶️ In the third step, the chat session continues and a new prompt is received. The server identifies the prompt's prefix in the radix tree, corresponding to the first conversation turn, leading to a cache hit. This allows us to reuse its KV cache. The the conversation's new turn is then added as another node to the tree. We use colors to distinguish different node states: green for newly added nodes and blue for cached nodes that are being accessed.</a:t>
            </a:r>
            <a:endParaRPr lang="en-US" b="0" i="0" dirty="0">
              <a:solidFill>
                <a:srgbClr val="0D0D0D"/>
              </a:solidFill>
              <a:effectLst/>
              <a:latin typeface="Söhne"/>
            </a:endParaRPr>
          </a:p>
          <a:p>
            <a:r>
              <a:rPr lang="en-US" dirty="0"/>
              <a:t>▶️ By the fourth step, a new chat session starts. We split the node “b” from the previous step into two separate nodes. This division enables the sharing of the common system prompt.</a:t>
            </a:r>
          </a:p>
          <a:p>
            <a:r>
              <a:rPr lang="en-US" dirty="0"/>
              <a:t>▶️ Finally, in the fifth step, as the second chat session progresses, we might encounter GPU memory limitations. To address this, we've implemented an LRU eviction policy that recursively removes the leaf nodes. In this scenario, the node labeled "c" from step four is evicted to make room. We use orange to denote the evicted nodes. The new turn is then added into the tree.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think that for an online chat server, the tree pattern can be simple because most conversations will just diverge. However, this technique really shines in more advanced use cases, such as the tree search I mentioned earlier and some batch processing job.</a:t>
            </a:r>
          </a:p>
        </p:txBody>
      </p:sp>
      <p:sp>
        <p:nvSpPr>
          <p:cNvPr id="4" name="Slide Number Placeholder 3"/>
          <p:cNvSpPr>
            <a:spLocks noGrp="1"/>
          </p:cNvSpPr>
          <p:nvPr>
            <p:ph type="sldNum" sz="quarter" idx="5"/>
          </p:nvPr>
        </p:nvSpPr>
        <p:spPr/>
        <p:txBody>
          <a:bodyPr/>
          <a:lstStyle/>
          <a:p>
            <a:fld id="{B7CD8510-D5F4-5A44-9531-337E9B8FDB92}" type="slidenum">
              <a:rPr lang="en-US" smtClean="0"/>
              <a:t>14</a:t>
            </a:fld>
            <a:endParaRPr lang="en-US"/>
          </a:p>
        </p:txBody>
      </p:sp>
    </p:spTree>
    <p:extLst>
      <p:ext uri="{BB962C8B-B14F-4D97-AF65-F5344CB8AC3E}">
        <p14:creationId xmlns:p14="http://schemas.microsoft.com/office/powerpoint/2010/main" val="329392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show a more complex tree. As you can see, there are more branches and some interesting eviction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by maintaining the KV cache within a radix tree, we achieve efficient prefix matching, insertion, and eviction. It is able to automatically handle many reuse patterns.</a:t>
            </a:r>
          </a:p>
          <a:p>
            <a:endParaRPr lang="en-US" dirty="0"/>
          </a:p>
          <a:p>
            <a:r>
              <a:rPr lang="en-US" dirty="0"/>
              <a:t>In practice, we can manage a tree with hundreds of thousands of tokens with very low overhead and a high cache hit rate.</a:t>
            </a:r>
          </a:p>
        </p:txBody>
      </p:sp>
      <p:sp>
        <p:nvSpPr>
          <p:cNvPr id="4" name="Slide Number Placeholder 3"/>
          <p:cNvSpPr>
            <a:spLocks noGrp="1"/>
          </p:cNvSpPr>
          <p:nvPr>
            <p:ph type="sldNum" sz="quarter" idx="5"/>
          </p:nvPr>
        </p:nvSpPr>
        <p:spPr/>
        <p:txBody>
          <a:bodyPr/>
          <a:lstStyle/>
          <a:p>
            <a:fld id="{B7CD8510-D5F4-5A44-9531-337E9B8FDB92}" type="slidenum">
              <a:rPr lang="en-US" smtClean="0"/>
              <a:t>15</a:t>
            </a:fld>
            <a:endParaRPr lang="en-US"/>
          </a:p>
        </p:txBody>
      </p:sp>
    </p:spTree>
    <p:extLst>
      <p:ext uri="{BB962C8B-B14F-4D97-AF65-F5344CB8AC3E}">
        <p14:creationId xmlns:p14="http://schemas.microsoft.com/office/powerpoint/2010/main" val="974964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leverage the radix attention, we implemented several policies for cache-aware scheduling that can increase the cache hit rate.</a:t>
            </a:r>
          </a:p>
          <a:p>
            <a:endParaRPr lang="en-US" dirty="0"/>
          </a:p>
          <a:p>
            <a:r>
              <a:rPr lang="en-US" dirty="0"/>
              <a:t>We utilized both user annotations and runtime metrics to achieve this.</a:t>
            </a:r>
          </a:p>
          <a:p>
            <a:endParaRPr lang="en-US" dirty="0"/>
          </a:p>
          <a:p>
            <a:r>
              <a:rPr lang="en-US" dirty="0"/>
              <a:t>On a single worker node, we sort all requests in the queue by the length of their matched prefixes. We then give priority to the requests with the longer matched prefixes.</a:t>
            </a:r>
          </a:p>
          <a:p>
            <a:endParaRPr lang="en-US" dirty="0"/>
          </a:p>
          <a:p>
            <a:r>
              <a:rPr lang="en-US" dirty="0"/>
              <a:t>⬇️ In a distributed setting with multiple workers, we implemented a router that is capable of dispatching requests to the worker with the matching cache. We designed a policy that balances load and cache hit rates for various workloads.</a:t>
            </a:r>
          </a:p>
        </p:txBody>
      </p:sp>
      <p:sp>
        <p:nvSpPr>
          <p:cNvPr id="4" name="Slide Number Placeholder 3"/>
          <p:cNvSpPr>
            <a:spLocks noGrp="1"/>
          </p:cNvSpPr>
          <p:nvPr>
            <p:ph type="sldNum" sz="quarter" idx="5"/>
          </p:nvPr>
        </p:nvSpPr>
        <p:spPr/>
        <p:txBody>
          <a:bodyPr/>
          <a:lstStyle/>
          <a:p>
            <a:fld id="{B7CD8510-D5F4-5A44-9531-337E9B8FDB92}" type="slidenum">
              <a:rPr lang="en-US" smtClean="0"/>
              <a:t>16</a:t>
            </a:fld>
            <a:endParaRPr lang="en-US"/>
          </a:p>
        </p:txBody>
      </p:sp>
    </p:spTree>
    <p:extLst>
      <p:ext uri="{BB962C8B-B14F-4D97-AF65-F5344CB8AC3E}">
        <p14:creationId xmlns:p14="http://schemas.microsoft.com/office/powerpoint/2010/main" val="285240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are very promising.</a:t>
            </a:r>
          </a:p>
          <a:p>
            <a:endParaRPr lang="en-US" dirty="0"/>
          </a:p>
          <a:p>
            <a:r>
              <a:rPr lang="en-US" dirty="0"/>
              <a:t>By leveraging the built-in structure of applications, we are able to increase throughput by up to five times compared to existing systems like vLLM and guidance. As illustrated in this figure, this improvement spans a broad range of LLM workloads. This includes LLM agents, reasoning tasks, few-shot learning benchmarks, JSON decoding, and multi-turn chat sessions. These improvements are mostly achieved by reusing the KV cache across multiple LLM calls and taking advantage of parallelism within a single program.</a:t>
            </a:r>
          </a:p>
          <a:p>
            <a:endParaRPr lang="en-US" dirty="0"/>
          </a:p>
          <a:p>
            <a:r>
              <a:rPr lang="en-US" dirty="0"/>
              <a:t>▶️ Additionally, using SGLang can simplify code complexity and improve control.</a:t>
            </a:r>
          </a:p>
          <a:p>
            <a:endParaRPr lang="en-US" dirty="0"/>
          </a:p>
          <a:p>
            <a:r>
              <a:rPr lang="en-US" dirty="0"/>
              <a:t>This project is still on-going and I will share some future directions at the end of this talk.</a:t>
            </a:r>
          </a:p>
        </p:txBody>
      </p:sp>
      <p:sp>
        <p:nvSpPr>
          <p:cNvPr id="4" name="Slide Number Placeholder 3"/>
          <p:cNvSpPr>
            <a:spLocks noGrp="1"/>
          </p:cNvSpPr>
          <p:nvPr>
            <p:ph type="sldNum" sz="quarter" idx="5"/>
          </p:nvPr>
        </p:nvSpPr>
        <p:spPr/>
        <p:txBody>
          <a:bodyPr/>
          <a:lstStyle/>
          <a:p>
            <a:fld id="{1759D3D6-C957-994C-92CB-0C7B241752DB}" type="slidenum">
              <a:rPr lang="en-US" smtClean="0"/>
              <a:t>17</a:t>
            </a:fld>
            <a:endParaRPr lang="en-US"/>
          </a:p>
        </p:txBody>
      </p:sp>
    </p:spTree>
    <p:extLst>
      <p:ext uri="{BB962C8B-B14F-4D97-AF65-F5344CB8AC3E}">
        <p14:creationId xmlns:p14="http://schemas.microsoft.com/office/powerpoint/2010/main" val="3638650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A3D2-04D9-CC26-7882-DFA7C1BEB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F5C64B-0F11-4C65-3DE4-253F471BE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BD7DD7-5FAD-B4FF-6FBC-B903838E015B}"/>
              </a:ext>
            </a:extLst>
          </p:cNvPr>
          <p:cNvSpPr>
            <a:spLocks noGrp="1"/>
          </p:cNvSpPr>
          <p:nvPr>
            <p:ph type="dt" sz="half" idx="10"/>
          </p:nvPr>
        </p:nvSpPr>
        <p:spPr/>
        <p:txBody>
          <a:bodyPr/>
          <a:lstStyle/>
          <a:p>
            <a:fld id="{ADC234E0-6FA1-D945-B3EF-033AD218458E}" type="datetime1">
              <a:rPr lang="en-US" smtClean="0"/>
              <a:t>10/9/24</a:t>
            </a:fld>
            <a:endParaRPr lang="en-US"/>
          </a:p>
        </p:txBody>
      </p:sp>
      <p:sp>
        <p:nvSpPr>
          <p:cNvPr id="5" name="Footer Placeholder 4">
            <a:extLst>
              <a:ext uri="{FF2B5EF4-FFF2-40B4-BE49-F238E27FC236}">
                <a16:creationId xmlns:a16="http://schemas.microsoft.com/office/drawing/2014/main" id="{18C159B3-5B4B-CFE9-5F5A-12B5EBBE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E123D-C4C5-8CF7-8BBB-10EC79015A03}"/>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42108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240C-0699-E580-56A3-6F4556601C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D99EFE-EE48-F3AE-5C52-B43C20CDDD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A834DB-1361-5CEB-24F2-64394279D24A}"/>
              </a:ext>
            </a:extLst>
          </p:cNvPr>
          <p:cNvSpPr>
            <a:spLocks noGrp="1"/>
          </p:cNvSpPr>
          <p:nvPr>
            <p:ph type="dt" sz="half" idx="10"/>
          </p:nvPr>
        </p:nvSpPr>
        <p:spPr/>
        <p:txBody>
          <a:bodyPr/>
          <a:lstStyle/>
          <a:p>
            <a:fld id="{5D0910A2-3B09-FA48-BBA7-D94D8F9518FF}" type="datetime1">
              <a:rPr lang="en-US" smtClean="0"/>
              <a:t>10/9/24</a:t>
            </a:fld>
            <a:endParaRPr lang="en-US"/>
          </a:p>
        </p:txBody>
      </p:sp>
      <p:sp>
        <p:nvSpPr>
          <p:cNvPr id="5" name="Footer Placeholder 4">
            <a:extLst>
              <a:ext uri="{FF2B5EF4-FFF2-40B4-BE49-F238E27FC236}">
                <a16:creationId xmlns:a16="http://schemas.microsoft.com/office/drawing/2014/main" id="{6FA571F9-B07F-D7CB-C3EF-1A4C9EAA3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E3264-84C5-1E80-9BDB-77656031E3E0}"/>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2687100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ACB6C1-1D58-6BDF-2D6A-CC40CF2F0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EE5F70-88A1-5876-178E-46AD3E8FF9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93D65-53C5-5AE3-24C2-ED6558B29C58}"/>
              </a:ext>
            </a:extLst>
          </p:cNvPr>
          <p:cNvSpPr>
            <a:spLocks noGrp="1"/>
          </p:cNvSpPr>
          <p:nvPr>
            <p:ph type="dt" sz="half" idx="10"/>
          </p:nvPr>
        </p:nvSpPr>
        <p:spPr/>
        <p:txBody>
          <a:bodyPr/>
          <a:lstStyle/>
          <a:p>
            <a:fld id="{65274308-101E-9346-8666-BA9E79D51EA8}" type="datetime1">
              <a:rPr lang="en-US" smtClean="0"/>
              <a:t>10/9/24</a:t>
            </a:fld>
            <a:endParaRPr lang="en-US"/>
          </a:p>
        </p:txBody>
      </p:sp>
      <p:sp>
        <p:nvSpPr>
          <p:cNvPr id="5" name="Footer Placeholder 4">
            <a:extLst>
              <a:ext uri="{FF2B5EF4-FFF2-40B4-BE49-F238E27FC236}">
                <a16:creationId xmlns:a16="http://schemas.microsoft.com/office/drawing/2014/main" id="{41633D1B-529B-91D3-B57F-602A3A8C1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E739E-44A6-8A86-12A4-A6638D8E438C}"/>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64763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A5FE-21D2-8C1E-00C0-1A24AECC26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03A06-501C-058B-A91A-6413527AC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14FEC-9A31-6A14-94F8-404AE4EE7139}"/>
              </a:ext>
            </a:extLst>
          </p:cNvPr>
          <p:cNvSpPr>
            <a:spLocks noGrp="1"/>
          </p:cNvSpPr>
          <p:nvPr>
            <p:ph type="dt" sz="half" idx="10"/>
          </p:nvPr>
        </p:nvSpPr>
        <p:spPr/>
        <p:txBody>
          <a:bodyPr/>
          <a:lstStyle/>
          <a:p>
            <a:fld id="{DDED5C54-99AC-2B4E-BEFC-68ED6605C340}" type="datetime1">
              <a:rPr lang="en-US" smtClean="0"/>
              <a:t>10/9/24</a:t>
            </a:fld>
            <a:endParaRPr lang="en-US"/>
          </a:p>
        </p:txBody>
      </p:sp>
      <p:sp>
        <p:nvSpPr>
          <p:cNvPr id="5" name="Footer Placeholder 4">
            <a:extLst>
              <a:ext uri="{FF2B5EF4-FFF2-40B4-BE49-F238E27FC236}">
                <a16:creationId xmlns:a16="http://schemas.microsoft.com/office/drawing/2014/main" id="{3F67178C-5764-454E-92BE-997A99028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6813D-1B49-49E3-D0D6-9A893A1B91B1}"/>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312343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7AFE-D8C3-9EB5-6002-452D6389D3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A620CE-9955-55FE-379A-3C61BFA41F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6DA26A-5F65-3131-E5E2-2DCDABBCC956}"/>
              </a:ext>
            </a:extLst>
          </p:cNvPr>
          <p:cNvSpPr>
            <a:spLocks noGrp="1"/>
          </p:cNvSpPr>
          <p:nvPr>
            <p:ph type="dt" sz="half" idx="10"/>
          </p:nvPr>
        </p:nvSpPr>
        <p:spPr/>
        <p:txBody>
          <a:bodyPr/>
          <a:lstStyle/>
          <a:p>
            <a:fld id="{0D54D84D-672B-8B45-B4DB-803BF3636855}" type="datetime1">
              <a:rPr lang="en-US" smtClean="0"/>
              <a:t>10/9/24</a:t>
            </a:fld>
            <a:endParaRPr lang="en-US"/>
          </a:p>
        </p:txBody>
      </p:sp>
      <p:sp>
        <p:nvSpPr>
          <p:cNvPr id="5" name="Footer Placeholder 4">
            <a:extLst>
              <a:ext uri="{FF2B5EF4-FFF2-40B4-BE49-F238E27FC236}">
                <a16:creationId xmlns:a16="http://schemas.microsoft.com/office/drawing/2014/main" id="{B25B6004-FC89-E8E2-D5B7-B2B5EC35B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08EDD-0967-BFBA-A26F-0EB055F38F6A}"/>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31725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08D6-1BE5-522C-1B3E-58ABCCF9A6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D0503A-BD1E-724A-B8CC-732BF7FA5E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3B10E2-226C-93B6-6A45-942593888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9A0611-CB0A-EEEB-12B6-3893E9FEC8C0}"/>
              </a:ext>
            </a:extLst>
          </p:cNvPr>
          <p:cNvSpPr>
            <a:spLocks noGrp="1"/>
          </p:cNvSpPr>
          <p:nvPr>
            <p:ph type="dt" sz="half" idx="10"/>
          </p:nvPr>
        </p:nvSpPr>
        <p:spPr/>
        <p:txBody>
          <a:bodyPr/>
          <a:lstStyle/>
          <a:p>
            <a:fld id="{17031A84-D07D-B243-82E3-1FD5CD814DC0}" type="datetime1">
              <a:rPr lang="en-US" smtClean="0"/>
              <a:t>10/9/24</a:t>
            </a:fld>
            <a:endParaRPr lang="en-US"/>
          </a:p>
        </p:txBody>
      </p:sp>
      <p:sp>
        <p:nvSpPr>
          <p:cNvPr id="6" name="Footer Placeholder 5">
            <a:extLst>
              <a:ext uri="{FF2B5EF4-FFF2-40B4-BE49-F238E27FC236}">
                <a16:creationId xmlns:a16="http://schemas.microsoft.com/office/drawing/2014/main" id="{0DF8A407-B248-0599-60FC-7BD7C9735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737A63-91C2-5A54-4C9E-28055A04A16C}"/>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136241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4EF8-A57E-2363-D8AA-B442E252D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A49572-9CF9-AE58-4B58-1247D52B2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0CE205-7883-D2BA-6173-BB9D985E8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190A53-F864-D660-7E73-A58A68DA9F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0D4D31-677E-A1D3-CF32-641E8DBB07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51E14-6726-1AC1-4F63-B79BE4EB80A9}"/>
              </a:ext>
            </a:extLst>
          </p:cNvPr>
          <p:cNvSpPr>
            <a:spLocks noGrp="1"/>
          </p:cNvSpPr>
          <p:nvPr>
            <p:ph type="dt" sz="half" idx="10"/>
          </p:nvPr>
        </p:nvSpPr>
        <p:spPr/>
        <p:txBody>
          <a:bodyPr/>
          <a:lstStyle/>
          <a:p>
            <a:fld id="{6E3B60F8-8D9F-0E44-8E05-CFD46A5D09A3}" type="datetime1">
              <a:rPr lang="en-US" smtClean="0"/>
              <a:t>10/9/24</a:t>
            </a:fld>
            <a:endParaRPr lang="en-US"/>
          </a:p>
        </p:txBody>
      </p:sp>
      <p:sp>
        <p:nvSpPr>
          <p:cNvPr id="8" name="Footer Placeholder 7">
            <a:extLst>
              <a:ext uri="{FF2B5EF4-FFF2-40B4-BE49-F238E27FC236}">
                <a16:creationId xmlns:a16="http://schemas.microsoft.com/office/drawing/2014/main" id="{576613D1-3285-AA1B-4DAE-E9A442371D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F6A1C-3A4B-40AB-6239-FC65A08CF8E2}"/>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22293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E42B-92EA-F829-A6CF-7C34CE4C29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10544E-3D7C-42C5-7342-E9839957A3C4}"/>
              </a:ext>
            </a:extLst>
          </p:cNvPr>
          <p:cNvSpPr>
            <a:spLocks noGrp="1"/>
          </p:cNvSpPr>
          <p:nvPr>
            <p:ph type="dt" sz="half" idx="10"/>
          </p:nvPr>
        </p:nvSpPr>
        <p:spPr/>
        <p:txBody>
          <a:bodyPr/>
          <a:lstStyle/>
          <a:p>
            <a:fld id="{44CC45D0-7A33-444A-B123-388A20D2C290}" type="datetime1">
              <a:rPr lang="en-US" smtClean="0"/>
              <a:t>10/9/24</a:t>
            </a:fld>
            <a:endParaRPr lang="en-US"/>
          </a:p>
        </p:txBody>
      </p:sp>
      <p:sp>
        <p:nvSpPr>
          <p:cNvPr id="4" name="Footer Placeholder 3">
            <a:extLst>
              <a:ext uri="{FF2B5EF4-FFF2-40B4-BE49-F238E27FC236}">
                <a16:creationId xmlns:a16="http://schemas.microsoft.com/office/drawing/2014/main" id="{B826399D-476E-BFE8-3DD7-28CB79ADD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ECB39F-856B-B207-FF05-443251EECC2D}"/>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177157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CDB287-1C52-600E-1A0D-CA55CBB8FDBF}"/>
              </a:ext>
            </a:extLst>
          </p:cNvPr>
          <p:cNvSpPr>
            <a:spLocks noGrp="1"/>
          </p:cNvSpPr>
          <p:nvPr>
            <p:ph type="dt" sz="half" idx="10"/>
          </p:nvPr>
        </p:nvSpPr>
        <p:spPr/>
        <p:txBody>
          <a:bodyPr/>
          <a:lstStyle/>
          <a:p>
            <a:fld id="{E7EB822C-9CB2-ED47-BC65-B9C737511C4F}" type="datetime1">
              <a:rPr lang="en-US" smtClean="0"/>
              <a:t>10/9/24</a:t>
            </a:fld>
            <a:endParaRPr lang="en-US"/>
          </a:p>
        </p:txBody>
      </p:sp>
      <p:sp>
        <p:nvSpPr>
          <p:cNvPr id="3" name="Footer Placeholder 2">
            <a:extLst>
              <a:ext uri="{FF2B5EF4-FFF2-40B4-BE49-F238E27FC236}">
                <a16:creationId xmlns:a16="http://schemas.microsoft.com/office/drawing/2014/main" id="{2BAA7ACC-4DCC-6CCE-653A-B4B6FD1727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A936F0-9872-F326-06E0-EEB5649EA853}"/>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380806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3714-8183-E926-3D33-D5DAF70CC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BB7EE1-AF9D-F765-153F-D48B58465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17E28F-1F45-624B-2052-32190CD51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289F0-ECFD-ACF8-28FD-6AAFE87788CB}"/>
              </a:ext>
            </a:extLst>
          </p:cNvPr>
          <p:cNvSpPr>
            <a:spLocks noGrp="1"/>
          </p:cNvSpPr>
          <p:nvPr>
            <p:ph type="dt" sz="half" idx="10"/>
          </p:nvPr>
        </p:nvSpPr>
        <p:spPr/>
        <p:txBody>
          <a:bodyPr/>
          <a:lstStyle/>
          <a:p>
            <a:fld id="{CF289B9A-3C8A-DC45-A910-7DC7B2E90A08}" type="datetime1">
              <a:rPr lang="en-US" smtClean="0"/>
              <a:t>10/9/24</a:t>
            </a:fld>
            <a:endParaRPr lang="en-US"/>
          </a:p>
        </p:txBody>
      </p:sp>
      <p:sp>
        <p:nvSpPr>
          <p:cNvPr id="6" name="Footer Placeholder 5">
            <a:extLst>
              <a:ext uri="{FF2B5EF4-FFF2-40B4-BE49-F238E27FC236}">
                <a16:creationId xmlns:a16="http://schemas.microsoft.com/office/drawing/2014/main" id="{40F46B78-2B0B-09AC-3635-AF6AEFC2C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4B26F-2A7D-6B90-D255-691BC9946DD3}"/>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258155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7739-E909-E11E-26BE-59E6394E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A8FDB-F629-66D8-4DD9-50F6306C2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DEBE04-3586-C6AE-8267-EA17CE34E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EC562-9FC0-EF25-495F-F2259A986328}"/>
              </a:ext>
            </a:extLst>
          </p:cNvPr>
          <p:cNvSpPr>
            <a:spLocks noGrp="1"/>
          </p:cNvSpPr>
          <p:nvPr>
            <p:ph type="dt" sz="half" idx="10"/>
          </p:nvPr>
        </p:nvSpPr>
        <p:spPr/>
        <p:txBody>
          <a:bodyPr/>
          <a:lstStyle/>
          <a:p>
            <a:fld id="{9D5397AD-D601-BE40-8B89-7D2018E3D655}" type="datetime1">
              <a:rPr lang="en-US" smtClean="0"/>
              <a:t>10/9/24</a:t>
            </a:fld>
            <a:endParaRPr lang="en-US"/>
          </a:p>
        </p:txBody>
      </p:sp>
      <p:sp>
        <p:nvSpPr>
          <p:cNvPr id="6" name="Footer Placeholder 5">
            <a:extLst>
              <a:ext uri="{FF2B5EF4-FFF2-40B4-BE49-F238E27FC236}">
                <a16:creationId xmlns:a16="http://schemas.microsoft.com/office/drawing/2014/main" id="{1621A032-79DB-0B3E-CAA0-48768290C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D40CCB-2B60-2CD9-D1A6-E7493B407903}"/>
              </a:ext>
            </a:extLst>
          </p:cNvPr>
          <p:cNvSpPr>
            <a:spLocks noGrp="1"/>
          </p:cNvSpPr>
          <p:nvPr>
            <p:ph type="sldNum" sz="quarter" idx="12"/>
          </p:nvPr>
        </p:nvSpPr>
        <p:spPr/>
        <p:txBody>
          <a:bodyPr/>
          <a:lstStyle/>
          <a:p>
            <a:fld id="{B4232167-CC88-8041-8F46-6E4EE3B0994D}" type="slidenum">
              <a:rPr lang="en-US" smtClean="0"/>
              <a:t>‹#›</a:t>
            </a:fld>
            <a:endParaRPr lang="en-US"/>
          </a:p>
        </p:txBody>
      </p:sp>
    </p:spTree>
    <p:extLst>
      <p:ext uri="{BB962C8B-B14F-4D97-AF65-F5344CB8AC3E}">
        <p14:creationId xmlns:p14="http://schemas.microsoft.com/office/powerpoint/2010/main" val="388325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6AF6E-FA7A-0A3B-F547-7F84B68E64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11A20E-34FD-30DF-BE0C-55E4E9C43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D8658-F0CF-4B05-086F-B4DD1407F6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5531B4-5678-714A-90C4-A82864652C9A}" type="datetime1">
              <a:rPr lang="en-US" smtClean="0"/>
              <a:t>10/9/24</a:t>
            </a:fld>
            <a:endParaRPr lang="en-US"/>
          </a:p>
        </p:txBody>
      </p:sp>
      <p:sp>
        <p:nvSpPr>
          <p:cNvPr id="5" name="Footer Placeholder 4">
            <a:extLst>
              <a:ext uri="{FF2B5EF4-FFF2-40B4-BE49-F238E27FC236}">
                <a16:creationId xmlns:a16="http://schemas.microsoft.com/office/drawing/2014/main" id="{90431659-89C0-BEBB-15E8-810073741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96EBC3-0C1D-F30E-BFF9-6146DD092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232167-CC88-8041-8F46-6E4EE3B0994D}" type="slidenum">
              <a:rPr lang="en-US" smtClean="0"/>
              <a:t>‹#›</a:t>
            </a:fld>
            <a:endParaRPr lang="en-US"/>
          </a:p>
        </p:txBody>
      </p:sp>
    </p:spTree>
    <p:extLst>
      <p:ext uri="{BB962C8B-B14F-4D97-AF65-F5344CB8AC3E}">
        <p14:creationId xmlns:p14="http://schemas.microsoft.com/office/powerpoint/2010/main" val="106400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msys.org/blog/2024-01-17-sgla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mlsys.wuklab.io/posts/scheduling_overhead/"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msys.org/blog/2024-07-25-sglang-llama3/"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msys.org/blog/2024-09-04-sglang-v0-3/"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png"/><Relationship Id="rId9" Type="http://schemas.openxmlformats.org/officeDocument/2006/relationships/image" Target="../media/image20.png"/><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312.07104" TargetMode="External"/><Relationship Id="rId2" Type="http://schemas.openxmlformats.org/officeDocument/2006/relationships/hyperlink" Target="https://github.com/sgl-project/sglang"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join.slack.com/t/sgl-fru7574/shared_invite/zt-2ngly9muu-t37XiH87qvD~6rVBTkTEH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3311-3FCC-9093-3BA5-2E655009219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D3E0555-F7D8-2E2D-C353-2AF1AC1298D9}"/>
              </a:ext>
            </a:extLst>
          </p:cNvPr>
          <p:cNvSpPr/>
          <p:nvPr/>
        </p:nvSpPr>
        <p:spPr>
          <a:xfrm>
            <a:off x="0" y="18107"/>
            <a:ext cx="12192000" cy="4408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310A24-DDAB-D632-2E28-548EC701A22D}"/>
              </a:ext>
            </a:extLst>
          </p:cNvPr>
          <p:cNvSpPr>
            <a:spLocks noGrp="1"/>
          </p:cNvSpPr>
          <p:nvPr>
            <p:ph type="title"/>
          </p:nvPr>
        </p:nvSpPr>
        <p:spPr>
          <a:xfrm>
            <a:off x="831849" y="1555837"/>
            <a:ext cx="10738479" cy="2852737"/>
          </a:xfrm>
        </p:spPr>
        <p:txBody>
          <a:bodyPr>
            <a:normAutofit/>
          </a:bodyPr>
          <a:lstStyle/>
          <a:p>
            <a:r>
              <a:rPr lang="en-US" sz="5200" b="1" dirty="0"/>
              <a:t>Efficient LLM Inference with SGLang</a:t>
            </a:r>
          </a:p>
        </p:txBody>
      </p:sp>
      <p:sp>
        <p:nvSpPr>
          <p:cNvPr id="5" name="Text Placeholder 4">
            <a:extLst>
              <a:ext uri="{FF2B5EF4-FFF2-40B4-BE49-F238E27FC236}">
                <a16:creationId xmlns:a16="http://schemas.microsoft.com/office/drawing/2014/main" id="{7C6DCB58-1A02-3632-EE7B-8C21BDB7A197}"/>
              </a:ext>
            </a:extLst>
          </p:cNvPr>
          <p:cNvSpPr>
            <a:spLocks noGrp="1"/>
          </p:cNvSpPr>
          <p:nvPr>
            <p:ph type="body" idx="1"/>
          </p:nvPr>
        </p:nvSpPr>
        <p:spPr>
          <a:xfrm>
            <a:off x="831850" y="4589463"/>
            <a:ext cx="8619968" cy="1500187"/>
          </a:xfrm>
        </p:spPr>
        <p:txBody>
          <a:bodyPr>
            <a:normAutofit/>
          </a:bodyPr>
          <a:lstStyle/>
          <a:p>
            <a:r>
              <a:rPr lang="en-US" dirty="0">
                <a:solidFill>
                  <a:schemeClr val="tx1"/>
                </a:solidFill>
              </a:rPr>
              <a:t>Lianmin Zheng</a:t>
            </a:r>
          </a:p>
          <a:p>
            <a:r>
              <a:rPr lang="en-US" dirty="0"/>
              <a:t>xAI</a:t>
            </a:r>
          </a:p>
        </p:txBody>
      </p:sp>
      <p:pic>
        <p:nvPicPr>
          <p:cNvPr id="7" name="Picture 2">
            <a:extLst>
              <a:ext uri="{FF2B5EF4-FFF2-40B4-BE49-F238E27FC236}">
                <a16:creationId xmlns:a16="http://schemas.microsoft.com/office/drawing/2014/main" id="{CBD781A5-3ED1-2EA6-D78D-12AD2E5A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logo">
            <a:extLst>
              <a:ext uri="{FF2B5EF4-FFF2-40B4-BE49-F238E27FC236}">
                <a16:creationId xmlns:a16="http://schemas.microsoft.com/office/drawing/2014/main" id="{84D9CF35-F421-F590-4B99-8F730AC7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08" y="1898841"/>
            <a:ext cx="4482535" cy="136402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2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a:extLst>
              <a:ext uri="{FF2B5EF4-FFF2-40B4-BE49-F238E27FC236}">
                <a16:creationId xmlns:a16="http://schemas.microsoft.com/office/drawing/2014/main" id="{05F1F9F4-E813-7CAB-5227-CED1D1F5EC13}"/>
              </a:ext>
            </a:extLst>
          </p:cNvPr>
          <p:cNvSpPr>
            <a:spLocks noGrp="1"/>
          </p:cNvSpPr>
          <p:nvPr>
            <p:ph type="sldNum" sz="quarter" idx="12"/>
          </p:nvPr>
        </p:nvSpPr>
        <p:spPr/>
        <p:txBody>
          <a:bodyPr/>
          <a:lstStyle/>
          <a:p>
            <a:fld id="{3C0E9E67-DC82-384E-B629-BB271AF23C8D}" type="slidenum">
              <a:rPr lang="en-US" smtClean="0"/>
              <a:t>10</a:t>
            </a:fld>
            <a:endParaRPr lang="en-US"/>
          </a:p>
        </p:txBody>
      </p:sp>
      <p:sp>
        <p:nvSpPr>
          <p:cNvPr id="2" name="Right Brace 1">
            <a:extLst>
              <a:ext uri="{FF2B5EF4-FFF2-40B4-BE49-F238E27FC236}">
                <a16:creationId xmlns:a16="http://schemas.microsoft.com/office/drawing/2014/main" id="{C1C860B0-278A-A676-53DA-B895A0243445}"/>
              </a:ext>
            </a:extLst>
          </p:cNvPr>
          <p:cNvSpPr/>
          <p:nvPr/>
        </p:nvSpPr>
        <p:spPr>
          <a:xfrm>
            <a:off x="3237118" y="2671187"/>
            <a:ext cx="380422" cy="3103400"/>
          </a:xfrm>
          <a:prstGeom prst="rightBrace">
            <a:avLst>
              <a:gd name="adj1" fmla="val 90483"/>
              <a:gd name="adj2" fmla="val 5000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D818EE4-27B6-A46E-A6CA-76EC4ADF3CB0}"/>
              </a:ext>
            </a:extLst>
          </p:cNvPr>
          <p:cNvSpPr txBox="1"/>
          <p:nvPr/>
        </p:nvSpPr>
        <p:spPr>
          <a:xfrm>
            <a:off x="3655640" y="3752183"/>
            <a:ext cx="8726859" cy="954107"/>
          </a:xfrm>
          <a:prstGeom prst="rect">
            <a:avLst/>
          </a:prstGeom>
          <a:noFill/>
        </p:spPr>
        <p:txBody>
          <a:bodyPr wrap="square" rtlCol="0">
            <a:spAutoFit/>
          </a:bodyPr>
          <a:lstStyle/>
          <a:p>
            <a:r>
              <a:rPr lang="en-US" sz="2800" dirty="0">
                <a:solidFill>
                  <a:schemeClr val="accent1"/>
                </a:solidFill>
              </a:rPr>
              <a:t>Multi-call structure </a:t>
            </a:r>
            <a:r>
              <a:rPr lang="en-US" sz="2800" b="1" dirty="0">
                <a:solidFill>
                  <a:schemeClr val="accent1"/>
                </a:solidFill>
              </a:rPr>
              <a:t>brings optimization opportunities </a:t>
            </a:r>
            <a:r>
              <a:rPr lang="en-US" sz="2800" dirty="0">
                <a:solidFill>
                  <a:schemeClr val="accent1"/>
                </a:solidFill>
              </a:rPr>
              <a:t>(e.g., caching, parallelism, shortcut)</a:t>
            </a:r>
          </a:p>
        </p:txBody>
      </p:sp>
      <p:sp>
        <p:nvSpPr>
          <p:cNvPr id="7" name="TextBox 6">
            <a:extLst>
              <a:ext uri="{FF2B5EF4-FFF2-40B4-BE49-F238E27FC236}">
                <a16:creationId xmlns:a16="http://schemas.microsoft.com/office/drawing/2014/main" id="{DBD9B801-1D75-E108-206E-663C44AD8920}"/>
              </a:ext>
            </a:extLst>
          </p:cNvPr>
          <p:cNvSpPr txBox="1"/>
          <p:nvPr/>
        </p:nvSpPr>
        <p:spPr>
          <a:xfrm>
            <a:off x="774700" y="2671187"/>
            <a:ext cx="2424318" cy="523220"/>
          </a:xfrm>
          <a:prstGeom prst="rect">
            <a:avLst/>
          </a:prstGeom>
          <a:noFill/>
        </p:spPr>
        <p:txBody>
          <a:bodyPr wrap="none" rtlCol="0">
            <a:spAutoFit/>
          </a:bodyPr>
          <a:lstStyle/>
          <a:p>
            <a:r>
              <a:rPr lang="en-US" sz="2800" b="1"/>
              <a:t>Chained calls</a:t>
            </a:r>
          </a:p>
        </p:txBody>
      </p:sp>
      <p:sp>
        <p:nvSpPr>
          <p:cNvPr id="10" name="TextBox 9">
            <a:extLst>
              <a:ext uri="{FF2B5EF4-FFF2-40B4-BE49-F238E27FC236}">
                <a16:creationId xmlns:a16="http://schemas.microsoft.com/office/drawing/2014/main" id="{5F26F406-2E01-5A09-6511-EB0B34BF1CA4}"/>
              </a:ext>
            </a:extLst>
          </p:cNvPr>
          <p:cNvSpPr txBox="1"/>
          <p:nvPr/>
        </p:nvSpPr>
        <p:spPr>
          <a:xfrm>
            <a:off x="774700" y="5251367"/>
            <a:ext cx="2293385" cy="523220"/>
          </a:xfrm>
          <a:prstGeom prst="rect">
            <a:avLst/>
          </a:prstGeom>
          <a:noFill/>
        </p:spPr>
        <p:txBody>
          <a:bodyPr wrap="none" rtlCol="0">
            <a:spAutoFit/>
          </a:bodyPr>
          <a:lstStyle/>
          <a:p>
            <a:r>
              <a:rPr lang="en-US" sz="2800" b="1"/>
              <a:t>Parallel calls</a:t>
            </a:r>
          </a:p>
        </p:txBody>
      </p:sp>
      <p:sp>
        <p:nvSpPr>
          <p:cNvPr id="17" name="Title 1">
            <a:extLst>
              <a:ext uri="{FF2B5EF4-FFF2-40B4-BE49-F238E27FC236}">
                <a16:creationId xmlns:a16="http://schemas.microsoft.com/office/drawing/2014/main" id="{EE7DBEAD-28A5-BC1E-9D0F-F896EE9B2624}"/>
              </a:ext>
            </a:extLst>
          </p:cNvPr>
          <p:cNvSpPr>
            <a:spLocks noGrp="1"/>
          </p:cNvSpPr>
          <p:nvPr>
            <p:ph type="title"/>
          </p:nvPr>
        </p:nvSpPr>
        <p:spPr>
          <a:xfrm>
            <a:off x="789213" y="365125"/>
            <a:ext cx="10515600" cy="1325563"/>
          </a:xfrm>
        </p:spPr>
        <p:txBody>
          <a:bodyPr>
            <a:normAutofit/>
          </a:bodyPr>
          <a:lstStyle/>
          <a:p>
            <a:r>
              <a:rPr lang="en-US" sz="4000" dirty="0"/>
              <a:t>LLM inference pattern:</a:t>
            </a:r>
            <a:br>
              <a:rPr lang="en-US" sz="4000" dirty="0"/>
            </a:br>
            <a:r>
              <a:rPr lang="en-US" sz="4000" dirty="0"/>
              <a:t>Complex pipeline with multiple LLM calls</a:t>
            </a:r>
          </a:p>
        </p:txBody>
      </p:sp>
      <p:pic>
        <p:nvPicPr>
          <p:cNvPr id="3" name="Picture 2">
            <a:extLst>
              <a:ext uri="{FF2B5EF4-FFF2-40B4-BE49-F238E27FC236}">
                <a16:creationId xmlns:a16="http://schemas.microsoft.com/office/drawing/2014/main" id="{A75A1AD8-899F-6002-3CD0-061671E1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50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4C00B-D588-17DA-BFA7-33E875FF9DC4}"/>
              </a:ext>
            </a:extLst>
          </p:cNvPr>
          <p:cNvSpPr txBox="1"/>
          <p:nvPr/>
        </p:nvSpPr>
        <p:spPr>
          <a:xfrm>
            <a:off x="642620" y="2178988"/>
            <a:ext cx="235032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(a) Multi-turn </a:t>
            </a:r>
            <a:r>
              <a:rPr lang="en-US" sz="2200" b="1" dirty="0">
                <a:solidFill>
                  <a:prstClr val="black"/>
                </a:solidFill>
                <a:latin typeface="Calibri"/>
              </a:rPr>
              <a:t>c</a:t>
            </a:r>
            <a:r>
              <a:rPr kumimoji="0" lang="en-US" sz="2200" b="1" i="0" u="none" strike="noStrike" kern="1200" cap="none" spc="0" normalizeH="0" baseline="0" noProof="0" dirty="0">
                <a:ln>
                  <a:noFill/>
                </a:ln>
                <a:solidFill>
                  <a:prstClr val="black"/>
                </a:solidFill>
                <a:effectLst/>
                <a:uLnTx/>
                <a:uFillTx/>
                <a:latin typeface="Calibri"/>
                <a:ea typeface="+mn-ea"/>
                <a:cs typeface="+mn-cs"/>
              </a:rPr>
              <a:t>hat</a:t>
            </a:r>
          </a:p>
        </p:txBody>
      </p:sp>
      <p:grpSp>
        <p:nvGrpSpPr>
          <p:cNvPr id="98" name="Group 97">
            <a:extLst>
              <a:ext uri="{FF2B5EF4-FFF2-40B4-BE49-F238E27FC236}">
                <a16:creationId xmlns:a16="http://schemas.microsoft.com/office/drawing/2014/main" id="{7593FBE2-28F5-0FF0-06C5-F819648D4F75}"/>
              </a:ext>
            </a:extLst>
          </p:cNvPr>
          <p:cNvGrpSpPr/>
          <p:nvPr/>
        </p:nvGrpSpPr>
        <p:grpSpPr>
          <a:xfrm>
            <a:off x="642620" y="4728132"/>
            <a:ext cx="9692099" cy="1592794"/>
            <a:chOff x="642620" y="4651932"/>
            <a:chExt cx="9692099" cy="1592794"/>
          </a:xfrm>
        </p:grpSpPr>
        <p:sp>
          <p:nvSpPr>
            <p:cNvPr id="23" name="TextBox 22">
              <a:extLst>
                <a:ext uri="{FF2B5EF4-FFF2-40B4-BE49-F238E27FC236}">
                  <a16:creationId xmlns:a16="http://schemas.microsoft.com/office/drawing/2014/main" id="{CB1D90D0-6365-8683-D184-4A6D2C217515}"/>
                </a:ext>
              </a:extLst>
            </p:cNvPr>
            <p:cNvSpPr txBox="1"/>
            <p:nvPr/>
          </p:nvSpPr>
          <p:spPr>
            <a:xfrm>
              <a:off x="642620" y="5063608"/>
              <a:ext cx="176202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ea typeface="+mn-ea"/>
                  <a:cs typeface="+mn-cs"/>
                </a:rPr>
                <a:t>(b) Few-shot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prstClr val="black"/>
                  </a:solidFill>
                </a:rPr>
                <a:t>l</a:t>
              </a:r>
              <a:r>
                <a:rPr kumimoji="0" lang="en-US" sz="2200" b="1" i="0" u="none" strike="noStrike" kern="1200" cap="none" spc="0" normalizeH="0" baseline="0" noProof="0" dirty="0">
                  <a:ln>
                    <a:noFill/>
                  </a:ln>
                  <a:solidFill>
                    <a:prstClr val="black"/>
                  </a:solidFill>
                  <a:effectLst/>
                  <a:uLnTx/>
                  <a:uFillTx/>
                  <a:ea typeface="+mn-ea"/>
                  <a:cs typeface="+mn-cs"/>
                </a:rPr>
                <a:t>earning</a:t>
              </a:r>
            </a:p>
          </p:txBody>
        </p:sp>
        <p:grpSp>
          <p:nvGrpSpPr>
            <p:cNvPr id="56" name="Group 55">
              <a:extLst>
                <a:ext uri="{FF2B5EF4-FFF2-40B4-BE49-F238E27FC236}">
                  <a16:creationId xmlns:a16="http://schemas.microsoft.com/office/drawing/2014/main" id="{27F40F19-D063-FC7A-35DC-790BF74E12BB}"/>
                </a:ext>
              </a:extLst>
            </p:cNvPr>
            <p:cNvGrpSpPr/>
            <p:nvPr/>
          </p:nvGrpSpPr>
          <p:grpSpPr>
            <a:xfrm>
              <a:off x="2945580" y="4651932"/>
              <a:ext cx="7389139" cy="400110"/>
              <a:chOff x="3326580" y="4636415"/>
              <a:chExt cx="7389139" cy="400110"/>
            </a:xfrm>
          </p:grpSpPr>
          <p:cxnSp>
            <p:nvCxnSpPr>
              <p:cNvPr id="25" name="Straight Arrow Connector 24">
                <a:extLst>
                  <a:ext uri="{FF2B5EF4-FFF2-40B4-BE49-F238E27FC236}">
                    <a16:creationId xmlns:a16="http://schemas.microsoft.com/office/drawing/2014/main" id="{BE1FD3AF-B9CE-4073-D2FE-5E8CA0404021}"/>
                  </a:ext>
                </a:extLst>
              </p:cNvPr>
              <p:cNvCxnSpPr>
                <a:cxnSpLocks/>
                <a:stCxn id="28" idx="1"/>
                <a:endCxn id="27" idx="3"/>
              </p:cNvCxnSpPr>
              <p:nvPr/>
            </p:nvCxnSpPr>
            <p:spPr>
              <a:xfrm flipH="1">
                <a:off x="7057680" y="4836470"/>
                <a:ext cx="333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61C141C-A8DF-8757-B176-44F843DD0E91}"/>
                  </a:ext>
                </a:extLst>
              </p:cNvPr>
              <p:cNvSpPr/>
              <p:nvPr/>
            </p:nvSpPr>
            <p:spPr>
              <a:xfrm>
                <a:off x="4588800" y="4653590"/>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Few-shot examples</a:t>
                </a:r>
              </a:p>
            </p:txBody>
          </p:sp>
          <p:sp>
            <p:nvSpPr>
              <p:cNvPr id="28" name="Rounded Rectangle 27">
                <a:extLst>
                  <a:ext uri="{FF2B5EF4-FFF2-40B4-BE49-F238E27FC236}">
                    <a16:creationId xmlns:a16="http://schemas.microsoft.com/office/drawing/2014/main" id="{AC25035A-2065-D0E4-EC60-CB477F577701}"/>
                  </a:ext>
                </a:extLst>
              </p:cNvPr>
              <p:cNvSpPr/>
              <p:nvPr/>
            </p:nvSpPr>
            <p:spPr>
              <a:xfrm>
                <a:off x="7391177" y="4653590"/>
                <a:ext cx="1463040" cy="36576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Question 1</a:t>
                </a:r>
              </a:p>
            </p:txBody>
          </p:sp>
          <p:sp>
            <p:nvSpPr>
              <p:cNvPr id="29" name="Rounded Rectangle 28">
                <a:extLst>
                  <a:ext uri="{FF2B5EF4-FFF2-40B4-BE49-F238E27FC236}">
                    <a16:creationId xmlns:a16="http://schemas.microsoft.com/office/drawing/2014/main" id="{55B83B19-0996-F93B-8B4E-8A2667D0946A}"/>
                  </a:ext>
                </a:extLst>
              </p:cNvPr>
              <p:cNvSpPr/>
              <p:nvPr/>
            </p:nvSpPr>
            <p:spPr>
              <a:xfrm>
                <a:off x="9130537" y="4653590"/>
                <a:ext cx="1585182" cy="36576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Answer 1</a:t>
                </a:r>
              </a:p>
            </p:txBody>
          </p:sp>
          <p:cxnSp>
            <p:nvCxnSpPr>
              <p:cNvPr id="30" name="Straight Arrow Connector 29">
                <a:extLst>
                  <a:ext uri="{FF2B5EF4-FFF2-40B4-BE49-F238E27FC236}">
                    <a16:creationId xmlns:a16="http://schemas.microsoft.com/office/drawing/2014/main" id="{2A08EBDA-8ABD-94AC-0B64-07998B4D5251}"/>
                  </a:ext>
                </a:extLst>
              </p:cNvPr>
              <p:cNvCxnSpPr>
                <a:cxnSpLocks/>
                <a:stCxn id="29" idx="1"/>
                <a:endCxn id="28" idx="3"/>
              </p:cNvCxnSpPr>
              <p:nvPr/>
            </p:nvCxnSpPr>
            <p:spPr>
              <a:xfrm flipH="1">
                <a:off x="8854217" y="4836470"/>
                <a:ext cx="27632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C43410-A770-7FE6-2AC1-D18C3145D841}"/>
                  </a:ext>
                </a:extLst>
              </p:cNvPr>
              <p:cNvSpPr txBox="1"/>
              <p:nvPr/>
            </p:nvSpPr>
            <p:spPr>
              <a:xfrm>
                <a:off x="3326580" y="4636415"/>
                <a:ext cx="11885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ea typeface="+mn-ea"/>
                    <a:cs typeface="+mn-cs"/>
                  </a:rPr>
                  <a:t>Prompt 1</a:t>
                </a:r>
              </a:p>
            </p:txBody>
          </p:sp>
        </p:grpSp>
        <p:grpSp>
          <p:nvGrpSpPr>
            <p:cNvPr id="55" name="Group 54">
              <a:extLst>
                <a:ext uri="{FF2B5EF4-FFF2-40B4-BE49-F238E27FC236}">
                  <a16:creationId xmlns:a16="http://schemas.microsoft.com/office/drawing/2014/main" id="{880A3742-3A54-7991-5E80-D3E5865842BA}"/>
                </a:ext>
              </a:extLst>
            </p:cNvPr>
            <p:cNvGrpSpPr/>
            <p:nvPr/>
          </p:nvGrpSpPr>
          <p:grpSpPr>
            <a:xfrm>
              <a:off x="2951740" y="5252030"/>
              <a:ext cx="7382979" cy="400110"/>
              <a:chOff x="3332740" y="5188275"/>
              <a:chExt cx="7382979" cy="400110"/>
            </a:xfrm>
          </p:grpSpPr>
          <p:cxnSp>
            <p:nvCxnSpPr>
              <p:cNvPr id="26" name="Straight Arrow Connector 25">
                <a:extLst>
                  <a:ext uri="{FF2B5EF4-FFF2-40B4-BE49-F238E27FC236}">
                    <a16:creationId xmlns:a16="http://schemas.microsoft.com/office/drawing/2014/main" id="{44279472-308F-0F32-166D-0D2083629E1A}"/>
                  </a:ext>
                </a:extLst>
              </p:cNvPr>
              <p:cNvCxnSpPr>
                <a:cxnSpLocks/>
                <a:stCxn id="32" idx="1"/>
                <a:endCxn id="31" idx="3"/>
              </p:cNvCxnSpPr>
              <p:nvPr/>
            </p:nvCxnSpPr>
            <p:spPr>
              <a:xfrm flipH="1">
                <a:off x="7057680" y="5384574"/>
                <a:ext cx="333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1DFEA43D-CE4F-3E7A-E3ED-81162A04D15C}"/>
                  </a:ext>
                </a:extLst>
              </p:cNvPr>
              <p:cNvSpPr/>
              <p:nvPr/>
            </p:nvSpPr>
            <p:spPr>
              <a:xfrm>
                <a:off x="4588800" y="5201694"/>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Few-shot examples</a:t>
                </a:r>
              </a:p>
            </p:txBody>
          </p:sp>
          <p:sp>
            <p:nvSpPr>
              <p:cNvPr id="32" name="Rounded Rectangle 31">
                <a:extLst>
                  <a:ext uri="{FF2B5EF4-FFF2-40B4-BE49-F238E27FC236}">
                    <a16:creationId xmlns:a16="http://schemas.microsoft.com/office/drawing/2014/main" id="{1D2C1817-6B49-85FE-F7AE-2E633527A6F5}"/>
                  </a:ext>
                </a:extLst>
              </p:cNvPr>
              <p:cNvSpPr/>
              <p:nvPr/>
            </p:nvSpPr>
            <p:spPr>
              <a:xfrm>
                <a:off x="7391177" y="5201694"/>
                <a:ext cx="1463040" cy="36576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Question 2</a:t>
                </a:r>
              </a:p>
            </p:txBody>
          </p:sp>
          <p:sp>
            <p:nvSpPr>
              <p:cNvPr id="33" name="Rounded Rectangle 32">
                <a:extLst>
                  <a:ext uri="{FF2B5EF4-FFF2-40B4-BE49-F238E27FC236}">
                    <a16:creationId xmlns:a16="http://schemas.microsoft.com/office/drawing/2014/main" id="{983F82CC-32F5-2DA0-9763-9515143B3BB6}"/>
                  </a:ext>
                </a:extLst>
              </p:cNvPr>
              <p:cNvSpPr/>
              <p:nvPr/>
            </p:nvSpPr>
            <p:spPr>
              <a:xfrm>
                <a:off x="9130537" y="5201694"/>
                <a:ext cx="1585182" cy="36576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Answer 2</a:t>
                </a:r>
              </a:p>
            </p:txBody>
          </p:sp>
          <p:cxnSp>
            <p:nvCxnSpPr>
              <p:cNvPr id="34" name="Straight Arrow Connector 33">
                <a:extLst>
                  <a:ext uri="{FF2B5EF4-FFF2-40B4-BE49-F238E27FC236}">
                    <a16:creationId xmlns:a16="http://schemas.microsoft.com/office/drawing/2014/main" id="{6203F77D-ED39-FF0A-5347-DCD12F4794AD}"/>
                  </a:ext>
                </a:extLst>
              </p:cNvPr>
              <p:cNvCxnSpPr>
                <a:cxnSpLocks/>
                <a:stCxn id="33" idx="1"/>
                <a:endCxn id="32" idx="3"/>
              </p:cNvCxnSpPr>
              <p:nvPr/>
            </p:nvCxnSpPr>
            <p:spPr>
              <a:xfrm flipH="1">
                <a:off x="8854217" y="5384574"/>
                <a:ext cx="27632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96529D-1445-6B02-E6F2-5B772C5A6225}"/>
                  </a:ext>
                </a:extLst>
              </p:cNvPr>
              <p:cNvSpPr txBox="1"/>
              <p:nvPr/>
            </p:nvSpPr>
            <p:spPr>
              <a:xfrm>
                <a:off x="3332740" y="5188275"/>
                <a:ext cx="11885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ea typeface="+mn-ea"/>
                    <a:cs typeface="+mn-cs"/>
                  </a:rPr>
                  <a:t>Prompt 2</a:t>
                </a:r>
              </a:p>
            </p:txBody>
          </p:sp>
        </p:grpSp>
        <p:grpSp>
          <p:nvGrpSpPr>
            <p:cNvPr id="54" name="Group 53">
              <a:extLst>
                <a:ext uri="{FF2B5EF4-FFF2-40B4-BE49-F238E27FC236}">
                  <a16:creationId xmlns:a16="http://schemas.microsoft.com/office/drawing/2014/main" id="{7F452D64-592F-2C34-51E8-10D635EC7444}"/>
                </a:ext>
              </a:extLst>
            </p:cNvPr>
            <p:cNvGrpSpPr/>
            <p:nvPr/>
          </p:nvGrpSpPr>
          <p:grpSpPr>
            <a:xfrm>
              <a:off x="2945580" y="5844616"/>
              <a:ext cx="7389139" cy="400110"/>
              <a:chOff x="3326580" y="5752899"/>
              <a:chExt cx="7389139" cy="400110"/>
            </a:xfrm>
          </p:grpSpPr>
          <p:cxnSp>
            <p:nvCxnSpPr>
              <p:cNvPr id="35" name="Straight Arrow Connector 34">
                <a:extLst>
                  <a:ext uri="{FF2B5EF4-FFF2-40B4-BE49-F238E27FC236}">
                    <a16:creationId xmlns:a16="http://schemas.microsoft.com/office/drawing/2014/main" id="{1D1F8E50-EB94-9983-5BAD-A7BDEB2F46A7}"/>
                  </a:ext>
                </a:extLst>
              </p:cNvPr>
              <p:cNvCxnSpPr>
                <a:cxnSpLocks/>
                <a:stCxn id="37" idx="1"/>
                <a:endCxn id="36" idx="3"/>
              </p:cNvCxnSpPr>
              <p:nvPr/>
            </p:nvCxnSpPr>
            <p:spPr>
              <a:xfrm flipH="1">
                <a:off x="7057680" y="5952954"/>
                <a:ext cx="333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75A0DC12-D2E6-2471-D66F-089110C5C59E}"/>
                  </a:ext>
                </a:extLst>
              </p:cNvPr>
              <p:cNvSpPr/>
              <p:nvPr/>
            </p:nvSpPr>
            <p:spPr>
              <a:xfrm>
                <a:off x="4588800" y="5770074"/>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Few-shot examples</a:t>
                </a:r>
              </a:p>
            </p:txBody>
          </p:sp>
          <p:sp>
            <p:nvSpPr>
              <p:cNvPr id="37" name="Rounded Rectangle 36">
                <a:extLst>
                  <a:ext uri="{FF2B5EF4-FFF2-40B4-BE49-F238E27FC236}">
                    <a16:creationId xmlns:a16="http://schemas.microsoft.com/office/drawing/2014/main" id="{99280D9B-41D4-DF23-CF6E-D2209467FE8B}"/>
                  </a:ext>
                </a:extLst>
              </p:cNvPr>
              <p:cNvSpPr/>
              <p:nvPr/>
            </p:nvSpPr>
            <p:spPr>
              <a:xfrm>
                <a:off x="7391177" y="5770074"/>
                <a:ext cx="1463040" cy="36576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Question 3</a:t>
                </a:r>
              </a:p>
            </p:txBody>
          </p:sp>
          <p:sp>
            <p:nvSpPr>
              <p:cNvPr id="38" name="Rounded Rectangle 37">
                <a:extLst>
                  <a:ext uri="{FF2B5EF4-FFF2-40B4-BE49-F238E27FC236}">
                    <a16:creationId xmlns:a16="http://schemas.microsoft.com/office/drawing/2014/main" id="{D787A759-0175-3B64-6B0A-6793BB38CC3C}"/>
                  </a:ext>
                </a:extLst>
              </p:cNvPr>
              <p:cNvSpPr/>
              <p:nvPr/>
            </p:nvSpPr>
            <p:spPr>
              <a:xfrm>
                <a:off x="9130537" y="5770074"/>
                <a:ext cx="1585182" cy="36576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Answer 3</a:t>
                </a:r>
              </a:p>
            </p:txBody>
          </p:sp>
          <p:cxnSp>
            <p:nvCxnSpPr>
              <p:cNvPr id="39" name="Straight Arrow Connector 38">
                <a:extLst>
                  <a:ext uri="{FF2B5EF4-FFF2-40B4-BE49-F238E27FC236}">
                    <a16:creationId xmlns:a16="http://schemas.microsoft.com/office/drawing/2014/main" id="{60E7D3EB-B887-6F8E-94A2-D7C4D06288AB}"/>
                  </a:ext>
                </a:extLst>
              </p:cNvPr>
              <p:cNvCxnSpPr>
                <a:cxnSpLocks/>
                <a:stCxn id="38" idx="1"/>
                <a:endCxn id="37" idx="3"/>
              </p:cNvCxnSpPr>
              <p:nvPr/>
            </p:nvCxnSpPr>
            <p:spPr>
              <a:xfrm flipH="1">
                <a:off x="8854217" y="5952954"/>
                <a:ext cx="27632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3E1AD36-4326-ED65-25F9-23091B5F32F1}"/>
                  </a:ext>
                </a:extLst>
              </p:cNvPr>
              <p:cNvSpPr txBox="1"/>
              <p:nvPr/>
            </p:nvSpPr>
            <p:spPr>
              <a:xfrm>
                <a:off x="3326580" y="5752899"/>
                <a:ext cx="11885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ea typeface="+mn-ea"/>
                    <a:cs typeface="+mn-cs"/>
                  </a:rPr>
                  <a:t>Prompt 3</a:t>
                </a:r>
              </a:p>
            </p:txBody>
          </p:sp>
        </p:grpSp>
      </p:grpSp>
      <p:sp>
        <p:nvSpPr>
          <p:cNvPr id="4" name="Title 3">
            <a:extLst>
              <a:ext uri="{FF2B5EF4-FFF2-40B4-BE49-F238E27FC236}">
                <a16:creationId xmlns:a16="http://schemas.microsoft.com/office/drawing/2014/main" id="{811A44AF-2E47-206E-75E3-D4B9A8C74740}"/>
              </a:ext>
            </a:extLst>
          </p:cNvPr>
          <p:cNvSpPr>
            <a:spLocks noGrp="1"/>
          </p:cNvSpPr>
          <p:nvPr>
            <p:ph type="title"/>
          </p:nvPr>
        </p:nvSpPr>
        <p:spPr>
          <a:xfrm>
            <a:off x="674910" y="201835"/>
            <a:ext cx="10515600" cy="1325563"/>
          </a:xfrm>
        </p:spPr>
        <p:txBody>
          <a:bodyPr>
            <a:normAutofit/>
          </a:bodyPr>
          <a:lstStyle/>
          <a:p>
            <a:r>
              <a:rPr lang="en-US" sz="4000" dirty="0"/>
              <a:t>There are rich structures in LLM calls</a:t>
            </a:r>
          </a:p>
        </p:txBody>
      </p:sp>
      <p:sp>
        <p:nvSpPr>
          <p:cNvPr id="3" name="Slide Number Placeholder 3">
            <a:extLst>
              <a:ext uri="{FF2B5EF4-FFF2-40B4-BE49-F238E27FC236}">
                <a16:creationId xmlns:a16="http://schemas.microsoft.com/office/drawing/2014/main" id="{CB5EFAA0-9805-D881-0B65-1FEF9035F2D3}"/>
              </a:ext>
            </a:extLst>
          </p:cNvPr>
          <p:cNvSpPr>
            <a:spLocks noGrp="1"/>
          </p:cNvSpPr>
          <p:nvPr>
            <p:ph type="sldNum" sz="quarter" idx="12"/>
          </p:nvPr>
        </p:nvSpPr>
        <p:spPr/>
        <p:txBody>
          <a:bodyPr/>
          <a:lstStyle/>
          <a:p>
            <a:fld id="{3C0E9E67-DC82-384E-B629-BB271AF23C8D}" type="slidenum">
              <a:rPr lang="en-US" smtClean="0"/>
              <a:t>11</a:t>
            </a:fld>
            <a:endParaRPr lang="en-US"/>
          </a:p>
        </p:txBody>
      </p:sp>
      <p:grpSp>
        <p:nvGrpSpPr>
          <p:cNvPr id="69" name="Group 68">
            <a:extLst>
              <a:ext uri="{FF2B5EF4-FFF2-40B4-BE49-F238E27FC236}">
                <a16:creationId xmlns:a16="http://schemas.microsoft.com/office/drawing/2014/main" id="{394802CF-DEB4-19A1-10B8-476082C34032}"/>
              </a:ext>
            </a:extLst>
          </p:cNvPr>
          <p:cNvGrpSpPr/>
          <p:nvPr/>
        </p:nvGrpSpPr>
        <p:grpSpPr>
          <a:xfrm>
            <a:off x="1511026" y="3286818"/>
            <a:ext cx="10465044" cy="1458489"/>
            <a:chOff x="1352000" y="3248718"/>
            <a:chExt cx="10465044" cy="1458489"/>
          </a:xfrm>
        </p:grpSpPr>
        <p:cxnSp>
          <p:nvCxnSpPr>
            <p:cNvPr id="5" name="Straight Arrow Connector 4">
              <a:extLst>
                <a:ext uri="{FF2B5EF4-FFF2-40B4-BE49-F238E27FC236}">
                  <a16:creationId xmlns:a16="http://schemas.microsoft.com/office/drawing/2014/main" id="{700E5597-0565-0008-6EAD-3368E3EFDDE6}"/>
                </a:ext>
              </a:extLst>
            </p:cNvPr>
            <p:cNvCxnSpPr>
              <a:cxnSpLocks/>
              <a:stCxn id="27" idx="0"/>
              <a:endCxn id="95" idx="2"/>
            </p:cNvCxnSpPr>
            <p:nvPr/>
          </p:nvCxnSpPr>
          <p:spPr>
            <a:xfrm flipV="1">
              <a:off x="5283214" y="3248718"/>
              <a:ext cx="947420" cy="1458489"/>
            </a:xfrm>
            <a:prstGeom prst="straightConnector1">
              <a:avLst/>
            </a:prstGeom>
            <a:ln w="38100">
              <a:solidFill>
                <a:schemeClr val="accent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28D0B7-07A5-F376-5846-9A11FC7EA4B3}"/>
                </a:ext>
              </a:extLst>
            </p:cNvPr>
            <p:cNvSpPr txBox="1"/>
            <p:nvPr/>
          </p:nvSpPr>
          <p:spPr>
            <a:xfrm>
              <a:off x="1352000" y="3733729"/>
              <a:ext cx="10465044" cy="523220"/>
            </a:xfrm>
            <a:prstGeom prst="rect">
              <a:avLst/>
            </a:prstGeom>
            <a:solidFill>
              <a:schemeClr val="bg1"/>
            </a:solidFill>
            <a:ln>
              <a:noFill/>
            </a:ln>
          </p:spPr>
          <p:txBody>
            <a:bodyPr wrap="none" rtlCol="0">
              <a:spAutoFit/>
            </a:bodyPr>
            <a:lstStyle/>
            <a:p>
              <a:r>
                <a:rPr lang="en-US" sz="2800" b="1" dirty="0">
                  <a:solidFill>
                    <a:schemeClr val="accent1"/>
                  </a:solidFill>
                </a:rPr>
                <a:t>Reusable KV cache </a:t>
              </a:r>
              <a:r>
                <a:rPr lang="en-US" sz="2800" dirty="0"/>
                <a:t>(Key-Value cache, some intermediate tensors)</a:t>
              </a:r>
            </a:p>
          </p:txBody>
        </p:sp>
      </p:grpSp>
      <p:sp>
        <p:nvSpPr>
          <p:cNvPr id="70" name="Rectangle 69">
            <a:extLst>
              <a:ext uri="{FF2B5EF4-FFF2-40B4-BE49-F238E27FC236}">
                <a16:creationId xmlns:a16="http://schemas.microsoft.com/office/drawing/2014/main" id="{CB6F3042-49D0-5537-14C8-64B7AC03F33A}"/>
              </a:ext>
            </a:extLst>
          </p:cNvPr>
          <p:cNvSpPr/>
          <p:nvPr/>
        </p:nvSpPr>
        <p:spPr>
          <a:xfrm>
            <a:off x="4989951" y="4266468"/>
            <a:ext cx="1963049" cy="461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0F447F32-3B1B-0E61-125D-944B2BEC98EF}"/>
              </a:ext>
            </a:extLst>
          </p:cNvPr>
          <p:cNvSpPr/>
          <p:nvPr/>
        </p:nvSpPr>
        <p:spPr>
          <a:xfrm>
            <a:off x="3054640" y="1483324"/>
            <a:ext cx="1005840" cy="32004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1 (Q)</a:t>
            </a:r>
          </a:p>
        </p:txBody>
      </p:sp>
      <p:sp>
        <p:nvSpPr>
          <p:cNvPr id="88" name="Rounded Rectangle 87">
            <a:extLst>
              <a:ext uri="{FF2B5EF4-FFF2-40B4-BE49-F238E27FC236}">
                <a16:creationId xmlns:a16="http://schemas.microsoft.com/office/drawing/2014/main" id="{26F190F3-4AB2-C73A-AC4A-2A0425994282}"/>
              </a:ext>
            </a:extLst>
          </p:cNvPr>
          <p:cNvSpPr/>
          <p:nvPr/>
        </p:nvSpPr>
        <p:spPr>
          <a:xfrm>
            <a:off x="4187480" y="1478182"/>
            <a:ext cx="1005840" cy="32004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1 (A)</a:t>
            </a:r>
          </a:p>
        </p:txBody>
      </p:sp>
      <p:sp>
        <p:nvSpPr>
          <p:cNvPr id="89" name="Rounded Rectangle 88">
            <a:extLst>
              <a:ext uri="{FF2B5EF4-FFF2-40B4-BE49-F238E27FC236}">
                <a16:creationId xmlns:a16="http://schemas.microsoft.com/office/drawing/2014/main" id="{B7835E75-332F-ADF6-79EA-89A8E0B72D87}"/>
              </a:ext>
            </a:extLst>
          </p:cNvPr>
          <p:cNvSpPr/>
          <p:nvPr/>
        </p:nvSpPr>
        <p:spPr>
          <a:xfrm>
            <a:off x="3054640" y="1977964"/>
            <a:ext cx="2138681" cy="32004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Chat History</a:t>
            </a:r>
          </a:p>
        </p:txBody>
      </p:sp>
      <p:sp>
        <p:nvSpPr>
          <p:cNvPr id="90" name="Rounded Rectangle 89">
            <a:extLst>
              <a:ext uri="{FF2B5EF4-FFF2-40B4-BE49-F238E27FC236}">
                <a16:creationId xmlns:a16="http://schemas.microsoft.com/office/drawing/2014/main" id="{0600F477-340B-E55A-D4ED-718AD72C9B78}"/>
              </a:ext>
            </a:extLst>
          </p:cNvPr>
          <p:cNvSpPr/>
          <p:nvPr/>
        </p:nvSpPr>
        <p:spPr>
          <a:xfrm>
            <a:off x="5320320" y="1977499"/>
            <a:ext cx="1005840" cy="32004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2 (Q)</a:t>
            </a:r>
          </a:p>
        </p:txBody>
      </p:sp>
      <p:sp>
        <p:nvSpPr>
          <p:cNvPr id="91" name="Rounded Rectangle 90">
            <a:extLst>
              <a:ext uri="{FF2B5EF4-FFF2-40B4-BE49-F238E27FC236}">
                <a16:creationId xmlns:a16="http://schemas.microsoft.com/office/drawing/2014/main" id="{21DF9B60-3A51-E0B7-2EEE-525773EACA99}"/>
              </a:ext>
            </a:extLst>
          </p:cNvPr>
          <p:cNvSpPr/>
          <p:nvPr/>
        </p:nvSpPr>
        <p:spPr>
          <a:xfrm>
            <a:off x="6453159" y="1977499"/>
            <a:ext cx="1005840" cy="32004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2 (A)</a:t>
            </a:r>
          </a:p>
        </p:txBody>
      </p:sp>
      <p:sp>
        <p:nvSpPr>
          <p:cNvPr id="92" name="Rounded Rectangle 91">
            <a:extLst>
              <a:ext uri="{FF2B5EF4-FFF2-40B4-BE49-F238E27FC236}">
                <a16:creationId xmlns:a16="http://schemas.microsoft.com/office/drawing/2014/main" id="{4D197AED-5AE9-400C-3B98-C73723B5DF79}"/>
              </a:ext>
            </a:extLst>
          </p:cNvPr>
          <p:cNvSpPr/>
          <p:nvPr/>
        </p:nvSpPr>
        <p:spPr>
          <a:xfrm>
            <a:off x="3054640" y="2472604"/>
            <a:ext cx="4404359" cy="32004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ea typeface="+mn-ea"/>
                <a:cs typeface="+mn-cs"/>
              </a:rPr>
              <a:t>Chat History</a:t>
            </a:r>
          </a:p>
        </p:txBody>
      </p:sp>
      <p:sp>
        <p:nvSpPr>
          <p:cNvPr id="93" name="Rounded Rectangle 92">
            <a:extLst>
              <a:ext uri="{FF2B5EF4-FFF2-40B4-BE49-F238E27FC236}">
                <a16:creationId xmlns:a16="http://schemas.microsoft.com/office/drawing/2014/main" id="{35C65F35-82ED-FE1B-C267-EBC9098BD397}"/>
              </a:ext>
            </a:extLst>
          </p:cNvPr>
          <p:cNvSpPr/>
          <p:nvPr/>
        </p:nvSpPr>
        <p:spPr>
          <a:xfrm>
            <a:off x="7585999" y="2472139"/>
            <a:ext cx="1005840" cy="32004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3 (Q)</a:t>
            </a:r>
          </a:p>
        </p:txBody>
      </p:sp>
      <p:sp>
        <p:nvSpPr>
          <p:cNvPr id="94" name="Rounded Rectangle 93">
            <a:extLst>
              <a:ext uri="{FF2B5EF4-FFF2-40B4-BE49-F238E27FC236}">
                <a16:creationId xmlns:a16="http://schemas.microsoft.com/office/drawing/2014/main" id="{DF985821-C81F-352D-CCE2-94697665BFCB}"/>
              </a:ext>
            </a:extLst>
          </p:cNvPr>
          <p:cNvSpPr/>
          <p:nvPr/>
        </p:nvSpPr>
        <p:spPr>
          <a:xfrm>
            <a:off x="8718839" y="2472139"/>
            <a:ext cx="1005840" cy="32004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3 (A)</a:t>
            </a:r>
          </a:p>
        </p:txBody>
      </p:sp>
      <p:sp>
        <p:nvSpPr>
          <p:cNvPr id="95" name="Rounded Rectangle 94">
            <a:extLst>
              <a:ext uri="{FF2B5EF4-FFF2-40B4-BE49-F238E27FC236}">
                <a16:creationId xmlns:a16="http://schemas.microsoft.com/office/drawing/2014/main" id="{4A1D943B-08C9-3B90-95DD-2B5F730BB61F}"/>
              </a:ext>
            </a:extLst>
          </p:cNvPr>
          <p:cNvSpPr/>
          <p:nvPr/>
        </p:nvSpPr>
        <p:spPr>
          <a:xfrm>
            <a:off x="3054640" y="2966778"/>
            <a:ext cx="6670039" cy="32004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ea typeface="+mn-ea"/>
                <a:cs typeface="+mn-cs"/>
              </a:rPr>
              <a:t>Chat History</a:t>
            </a:r>
          </a:p>
        </p:txBody>
      </p:sp>
      <p:sp>
        <p:nvSpPr>
          <p:cNvPr id="96" name="Rounded Rectangle 95">
            <a:extLst>
              <a:ext uri="{FF2B5EF4-FFF2-40B4-BE49-F238E27FC236}">
                <a16:creationId xmlns:a16="http://schemas.microsoft.com/office/drawing/2014/main" id="{46395B66-3F0B-D7A3-3CD1-96BAF7C8B8B9}"/>
              </a:ext>
            </a:extLst>
          </p:cNvPr>
          <p:cNvSpPr/>
          <p:nvPr/>
        </p:nvSpPr>
        <p:spPr>
          <a:xfrm>
            <a:off x="9875248" y="2966778"/>
            <a:ext cx="1005840" cy="32004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4 (Q)</a:t>
            </a:r>
          </a:p>
        </p:txBody>
      </p:sp>
      <p:sp>
        <p:nvSpPr>
          <p:cNvPr id="97" name="Rounded Rectangle 96">
            <a:extLst>
              <a:ext uri="{FF2B5EF4-FFF2-40B4-BE49-F238E27FC236}">
                <a16:creationId xmlns:a16="http://schemas.microsoft.com/office/drawing/2014/main" id="{2BAF9117-F363-4076-4ED1-4247F755D908}"/>
              </a:ext>
            </a:extLst>
          </p:cNvPr>
          <p:cNvSpPr/>
          <p:nvPr/>
        </p:nvSpPr>
        <p:spPr>
          <a:xfrm>
            <a:off x="11031657" y="2966778"/>
            <a:ext cx="1005840" cy="32004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4 (A)</a:t>
            </a:r>
          </a:p>
        </p:txBody>
      </p:sp>
      <p:pic>
        <p:nvPicPr>
          <p:cNvPr id="7" name="Picture 2">
            <a:extLst>
              <a:ext uri="{FF2B5EF4-FFF2-40B4-BE49-F238E27FC236}">
                <a16:creationId xmlns:a16="http://schemas.microsoft.com/office/drawing/2014/main" id="{8E5C5B03-9893-6337-44A8-39AD6AFC6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18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70"/>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C92E2A-883C-47A3-6091-75D6FBF45549}"/>
              </a:ext>
            </a:extLst>
          </p:cNvPr>
          <p:cNvSpPr txBox="1"/>
          <p:nvPr/>
        </p:nvSpPr>
        <p:spPr>
          <a:xfrm>
            <a:off x="4400543" y="10088124"/>
            <a:ext cx="2375009"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a:ea typeface="+mn-ea"/>
                <a:cs typeface="+mn-cs"/>
              </a:rPr>
              <a:t>(d) Tree-of-thought</a:t>
            </a:r>
          </a:p>
        </p:txBody>
      </p:sp>
      <p:grpSp>
        <p:nvGrpSpPr>
          <p:cNvPr id="8" name="Group 7">
            <a:extLst>
              <a:ext uri="{FF2B5EF4-FFF2-40B4-BE49-F238E27FC236}">
                <a16:creationId xmlns:a16="http://schemas.microsoft.com/office/drawing/2014/main" id="{6F7F735D-A8CD-F7AD-42B2-FF639277A507}"/>
              </a:ext>
            </a:extLst>
          </p:cNvPr>
          <p:cNvGrpSpPr/>
          <p:nvPr/>
        </p:nvGrpSpPr>
        <p:grpSpPr>
          <a:xfrm>
            <a:off x="3185730" y="1634966"/>
            <a:ext cx="8322285" cy="4823840"/>
            <a:chOff x="3185730" y="1634966"/>
            <a:chExt cx="8322285" cy="4823840"/>
          </a:xfrm>
        </p:grpSpPr>
        <p:sp>
          <p:nvSpPr>
            <p:cNvPr id="9" name="Rounded Rectangle 8">
              <a:extLst>
                <a:ext uri="{FF2B5EF4-FFF2-40B4-BE49-F238E27FC236}">
                  <a16:creationId xmlns:a16="http://schemas.microsoft.com/office/drawing/2014/main" id="{C8679950-BAD8-5118-7868-ADDE7A96B53B}"/>
                </a:ext>
              </a:extLst>
            </p:cNvPr>
            <p:cNvSpPr/>
            <p:nvPr/>
          </p:nvSpPr>
          <p:spPr>
            <a:xfrm>
              <a:off x="3185730" y="3886761"/>
              <a:ext cx="880683"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Question</a:t>
              </a:r>
            </a:p>
          </p:txBody>
        </p:sp>
        <p:sp>
          <p:nvSpPr>
            <p:cNvPr id="10" name="Rounded Rectangle 9">
              <a:extLst>
                <a:ext uri="{FF2B5EF4-FFF2-40B4-BE49-F238E27FC236}">
                  <a16:creationId xmlns:a16="http://schemas.microsoft.com/office/drawing/2014/main" id="{9907CF37-AAAC-7288-F2BE-EF843428A06F}"/>
                </a:ext>
              </a:extLst>
            </p:cNvPr>
            <p:cNvSpPr/>
            <p:nvPr/>
          </p:nvSpPr>
          <p:spPr>
            <a:xfrm>
              <a:off x="4704868" y="1638368"/>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Calibri"/>
                </a:rPr>
                <a:t>Question</a:t>
              </a: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 1</a:t>
              </a:r>
            </a:p>
          </p:txBody>
        </p:sp>
        <p:sp>
          <p:nvSpPr>
            <p:cNvPr id="11" name="Rounded Rectangle 10">
              <a:extLst>
                <a:ext uri="{FF2B5EF4-FFF2-40B4-BE49-F238E27FC236}">
                  <a16:creationId xmlns:a16="http://schemas.microsoft.com/office/drawing/2014/main" id="{3F352F8C-FE40-999F-7859-02646501BC84}"/>
                </a:ext>
              </a:extLst>
            </p:cNvPr>
            <p:cNvSpPr/>
            <p:nvPr/>
          </p:nvSpPr>
          <p:spPr>
            <a:xfrm>
              <a:off x="5823739" y="1634966"/>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Answer 1</a:t>
              </a:r>
            </a:p>
          </p:txBody>
        </p:sp>
        <p:sp>
          <p:nvSpPr>
            <p:cNvPr id="12" name="Rounded Rectangle 11">
              <a:extLst>
                <a:ext uri="{FF2B5EF4-FFF2-40B4-BE49-F238E27FC236}">
                  <a16:creationId xmlns:a16="http://schemas.microsoft.com/office/drawing/2014/main" id="{B9EA5C17-890E-AA3E-AE91-E6136C3BDC30}"/>
                </a:ext>
              </a:extLst>
            </p:cNvPr>
            <p:cNvSpPr/>
            <p:nvPr/>
          </p:nvSpPr>
          <p:spPr>
            <a:xfrm>
              <a:off x="4704868" y="2135525"/>
              <a:ext cx="2161676"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13" name="Rounded Rectangle 12">
              <a:extLst>
                <a:ext uri="{FF2B5EF4-FFF2-40B4-BE49-F238E27FC236}">
                  <a16:creationId xmlns:a16="http://schemas.microsoft.com/office/drawing/2014/main" id="{3E322918-4041-1A6C-BE68-4020EE5901CC}"/>
                </a:ext>
              </a:extLst>
            </p:cNvPr>
            <p:cNvSpPr/>
            <p:nvPr/>
          </p:nvSpPr>
          <p:spPr>
            <a:xfrm>
              <a:off x="6946606" y="2135231"/>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1.1</a:t>
              </a:r>
            </a:p>
          </p:txBody>
        </p:sp>
        <p:sp>
          <p:nvSpPr>
            <p:cNvPr id="14" name="Rounded Rectangle 13">
              <a:extLst>
                <a:ext uri="{FF2B5EF4-FFF2-40B4-BE49-F238E27FC236}">
                  <a16:creationId xmlns:a16="http://schemas.microsoft.com/office/drawing/2014/main" id="{6839C44B-9DCB-2611-9C48-CB3B1F11769B}"/>
                </a:ext>
              </a:extLst>
            </p:cNvPr>
            <p:cNvSpPr/>
            <p:nvPr/>
          </p:nvSpPr>
          <p:spPr>
            <a:xfrm>
              <a:off x="8067475" y="2135231"/>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1.1</a:t>
              </a:r>
            </a:p>
          </p:txBody>
        </p:sp>
        <p:sp>
          <p:nvSpPr>
            <p:cNvPr id="15" name="Rounded Rectangle 14">
              <a:extLst>
                <a:ext uri="{FF2B5EF4-FFF2-40B4-BE49-F238E27FC236}">
                  <a16:creationId xmlns:a16="http://schemas.microsoft.com/office/drawing/2014/main" id="{13C4AC63-2933-E69D-1C72-AABBC7812FA8}"/>
                </a:ext>
              </a:extLst>
            </p:cNvPr>
            <p:cNvSpPr/>
            <p:nvPr/>
          </p:nvSpPr>
          <p:spPr>
            <a:xfrm>
              <a:off x="4704868" y="2635221"/>
              <a:ext cx="4403414"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16" name="Rounded Rectangle 15">
              <a:extLst>
                <a:ext uri="{FF2B5EF4-FFF2-40B4-BE49-F238E27FC236}">
                  <a16:creationId xmlns:a16="http://schemas.microsoft.com/office/drawing/2014/main" id="{A06F4586-E366-0D56-9439-0ED79B2126BA}"/>
                </a:ext>
              </a:extLst>
            </p:cNvPr>
            <p:cNvSpPr/>
            <p:nvPr/>
          </p:nvSpPr>
          <p:spPr>
            <a:xfrm>
              <a:off x="9186302" y="2635221"/>
              <a:ext cx="1120869"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Calibri"/>
                </a:rPr>
                <a:t>Q</a:t>
              </a: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 1.1.1</a:t>
              </a:r>
            </a:p>
          </p:txBody>
        </p:sp>
        <p:sp>
          <p:nvSpPr>
            <p:cNvPr id="17" name="Rounded Rectangle 16">
              <a:extLst>
                <a:ext uri="{FF2B5EF4-FFF2-40B4-BE49-F238E27FC236}">
                  <a16:creationId xmlns:a16="http://schemas.microsoft.com/office/drawing/2014/main" id="{CD4E9179-9255-0E51-ABE6-74EADA9BB93A}"/>
                </a:ext>
              </a:extLst>
            </p:cNvPr>
            <p:cNvSpPr/>
            <p:nvPr/>
          </p:nvSpPr>
          <p:spPr>
            <a:xfrm>
              <a:off x="10385192" y="2635221"/>
              <a:ext cx="1120869"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1.1.1</a:t>
              </a:r>
            </a:p>
          </p:txBody>
        </p:sp>
        <p:sp>
          <p:nvSpPr>
            <p:cNvPr id="18" name="Rounded Rectangle 17">
              <a:extLst>
                <a:ext uri="{FF2B5EF4-FFF2-40B4-BE49-F238E27FC236}">
                  <a16:creationId xmlns:a16="http://schemas.microsoft.com/office/drawing/2014/main" id="{6BE5C9F8-871A-7432-0436-6EEC8E10E7CE}"/>
                </a:ext>
              </a:extLst>
            </p:cNvPr>
            <p:cNvSpPr/>
            <p:nvPr/>
          </p:nvSpPr>
          <p:spPr>
            <a:xfrm>
              <a:off x="4704868" y="3135506"/>
              <a:ext cx="2161676"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19" name="Rounded Rectangle 18">
              <a:extLst>
                <a:ext uri="{FF2B5EF4-FFF2-40B4-BE49-F238E27FC236}">
                  <a16:creationId xmlns:a16="http://schemas.microsoft.com/office/drawing/2014/main" id="{6BCF52FF-5F55-4321-1CE4-79F7DBEF4723}"/>
                </a:ext>
              </a:extLst>
            </p:cNvPr>
            <p:cNvSpPr/>
            <p:nvPr/>
          </p:nvSpPr>
          <p:spPr>
            <a:xfrm>
              <a:off x="6946606" y="3135211"/>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ysClr val="windowText" lastClr="000000"/>
                  </a:solidFill>
                  <a:latin typeface="Calibri"/>
                </a:rPr>
                <a:t>Q</a:t>
              </a: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 1.2</a:t>
              </a:r>
            </a:p>
          </p:txBody>
        </p:sp>
        <p:sp>
          <p:nvSpPr>
            <p:cNvPr id="20" name="Rounded Rectangle 19">
              <a:extLst>
                <a:ext uri="{FF2B5EF4-FFF2-40B4-BE49-F238E27FC236}">
                  <a16:creationId xmlns:a16="http://schemas.microsoft.com/office/drawing/2014/main" id="{F9E5E8CD-258A-8E51-E4B1-85D1CEE7258B}"/>
                </a:ext>
              </a:extLst>
            </p:cNvPr>
            <p:cNvSpPr/>
            <p:nvPr/>
          </p:nvSpPr>
          <p:spPr>
            <a:xfrm>
              <a:off x="8067475" y="3135211"/>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1.2</a:t>
              </a:r>
            </a:p>
          </p:txBody>
        </p:sp>
        <p:sp>
          <p:nvSpPr>
            <p:cNvPr id="21" name="Rounded Rectangle 20">
              <a:extLst>
                <a:ext uri="{FF2B5EF4-FFF2-40B4-BE49-F238E27FC236}">
                  <a16:creationId xmlns:a16="http://schemas.microsoft.com/office/drawing/2014/main" id="{EA49A26E-F071-9EBA-C7E1-F3713E45CDC6}"/>
                </a:ext>
              </a:extLst>
            </p:cNvPr>
            <p:cNvSpPr/>
            <p:nvPr/>
          </p:nvSpPr>
          <p:spPr>
            <a:xfrm>
              <a:off x="4704868" y="3635202"/>
              <a:ext cx="4403414"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22" name="Rounded Rectangle 21">
              <a:extLst>
                <a:ext uri="{FF2B5EF4-FFF2-40B4-BE49-F238E27FC236}">
                  <a16:creationId xmlns:a16="http://schemas.microsoft.com/office/drawing/2014/main" id="{BAF24071-0ACA-FD3D-8824-D0C98BDB034C}"/>
                </a:ext>
              </a:extLst>
            </p:cNvPr>
            <p:cNvSpPr/>
            <p:nvPr/>
          </p:nvSpPr>
          <p:spPr>
            <a:xfrm>
              <a:off x="9186302" y="3635202"/>
              <a:ext cx="1120869"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1.2.1</a:t>
              </a:r>
            </a:p>
          </p:txBody>
        </p:sp>
        <p:sp>
          <p:nvSpPr>
            <p:cNvPr id="23" name="Rounded Rectangle 22">
              <a:extLst>
                <a:ext uri="{FF2B5EF4-FFF2-40B4-BE49-F238E27FC236}">
                  <a16:creationId xmlns:a16="http://schemas.microsoft.com/office/drawing/2014/main" id="{B046B5AB-E9E8-EA07-188D-7619959E84E7}"/>
                </a:ext>
              </a:extLst>
            </p:cNvPr>
            <p:cNvSpPr/>
            <p:nvPr/>
          </p:nvSpPr>
          <p:spPr>
            <a:xfrm>
              <a:off x="10385192" y="3635202"/>
              <a:ext cx="1120869"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1.2.1</a:t>
              </a:r>
            </a:p>
          </p:txBody>
        </p:sp>
        <p:sp>
          <p:nvSpPr>
            <p:cNvPr id="24" name="Rounded Rectangle 23">
              <a:extLst>
                <a:ext uri="{FF2B5EF4-FFF2-40B4-BE49-F238E27FC236}">
                  <a16:creationId xmlns:a16="http://schemas.microsoft.com/office/drawing/2014/main" id="{9E815B34-E632-A3BE-AA2A-D6FFE00662F9}"/>
                </a:ext>
              </a:extLst>
            </p:cNvPr>
            <p:cNvSpPr/>
            <p:nvPr/>
          </p:nvSpPr>
          <p:spPr>
            <a:xfrm>
              <a:off x="4704868" y="4138594"/>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Question 2</a:t>
              </a:r>
            </a:p>
          </p:txBody>
        </p:sp>
        <p:sp>
          <p:nvSpPr>
            <p:cNvPr id="25" name="Rounded Rectangle 24">
              <a:extLst>
                <a:ext uri="{FF2B5EF4-FFF2-40B4-BE49-F238E27FC236}">
                  <a16:creationId xmlns:a16="http://schemas.microsoft.com/office/drawing/2014/main" id="{45564547-A934-2817-1FC8-DD55E57BE8F1}"/>
                </a:ext>
              </a:extLst>
            </p:cNvPr>
            <p:cNvSpPr/>
            <p:nvPr/>
          </p:nvSpPr>
          <p:spPr>
            <a:xfrm>
              <a:off x="5823739" y="4135192"/>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Answer 2</a:t>
              </a:r>
            </a:p>
          </p:txBody>
        </p:sp>
        <p:sp>
          <p:nvSpPr>
            <p:cNvPr id="26" name="Rounded Rectangle 25">
              <a:extLst>
                <a:ext uri="{FF2B5EF4-FFF2-40B4-BE49-F238E27FC236}">
                  <a16:creationId xmlns:a16="http://schemas.microsoft.com/office/drawing/2014/main" id="{134B99F5-85E2-49CA-EF56-07BB45934BD7}"/>
                </a:ext>
              </a:extLst>
            </p:cNvPr>
            <p:cNvSpPr/>
            <p:nvPr/>
          </p:nvSpPr>
          <p:spPr>
            <a:xfrm>
              <a:off x="4704868" y="4635751"/>
              <a:ext cx="2161676"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27" name="Rounded Rectangle 26">
              <a:extLst>
                <a:ext uri="{FF2B5EF4-FFF2-40B4-BE49-F238E27FC236}">
                  <a16:creationId xmlns:a16="http://schemas.microsoft.com/office/drawing/2014/main" id="{6895FD1A-78CA-D344-E098-A602282A520C}"/>
                </a:ext>
              </a:extLst>
            </p:cNvPr>
            <p:cNvSpPr/>
            <p:nvPr/>
          </p:nvSpPr>
          <p:spPr>
            <a:xfrm>
              <a:off x="6946606" y="4635457"/>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2.1</a:t>
              </a:r>
            </a:p>
          </p:txBody>
        </p:sp>
        <p:sp>
          <p:nvSpPr>
            <p:cNvPr id="28" name="Rounded Rectangle 27">
              <a:extLst>
                <a:ext uri="{FF2B5EF4-FFF2-40B4-BE49-F238E27FC236}">
                  <a16:creationId xmlns:a16="http://schemas.microsoft.com/office/drawing/2014/main" id="{0B2D85B7-302D-6575-CE96-F4F6E2D2E3CA}"/>
                </a:ext>
              </a:extLst>
            </p:cNvPr>
            <p:cNvSpPr/>
            <p:nvPr/>
          </p:nvSpPr>
          <p:spPr>
            <a:xfrm>
              <a:off x="8067475" y="4635457"/>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2.1</a:t>
              </a:r>
            </a:p>
          </p:txBody>
        </p:sp>
        <p:sp>
          <p:nvSpPr>
            <p:cNvPr id="29" name="Rounded Rectangle 28">
              <a:extLst>
                <a:ext uri="{FF2B5EF4-FFF2-40B4-BE49-F238E27FC236}">
                  <a16:creationId xmlns:a16="http://schemas.microsoft.com/office/drawing/2014/main" id="{6249EF1C-0571-D350-FDF5-7542F5FF0307}"/>
                </a:ext>
              </a:extLst>
            </p:cNvPr>
            <p:cNvSpPr/>
            <p:nvPr/>
          </p:nvSpPr>
          <p:spPr>
            <a:xfrm>
              <a:off x="4704868" y="5135447"/>
              <a:ext cx="4403414"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30" name="Rounded Rectangle 29">
              <a:extLst>
                <a:ext uri="{FF2B5EF4-FFF2-40B4-BE49-F238E27FC236}">
                  <a16:creationId xmlns:a16="http://schemas.microsoft.com/office/drawing/2014/main" id="{18BAF07F-E298-0FC3-D52E-A78A0921A1D1}"/>
                </a:ext>
              </a:extLst>
            </p:cNvPr>
            <p:cNvSpPr/>
            <p:nvPr/>
          </p:nvSpPr>
          <p:spPr>
            <a:xfrm>
              <a:off x="9186302" y="5135447"/>
              <a:ext cx="1120869"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2.1.1</a:t>
              </a:r>
            </a:p>
          </p:txBody>
        </p:sp>
        <p:sp>
          <p:nvSpPr>
            <p:cNvPr id="31" name="Rounded Rectangle 30">
              <a:extLst>
                <a:ext uri="{FF2B5EF4-FFF2-40B4-BE49-F238E27FC236}">
                  <a16:creationId xmlns:a16="http://schemas.microsoft.com/office/drawing/2014/main" id="{2602B534-1947-2E33-9E0F-AD81BE12D401}"/>
                </a:ext>
              </a:extLst>
            </p:cNvPr>
            <p:cNvSpPr/>
            <p:nvPr/>
          </p:nvSpPr>
          <p:spPr>
            <a:xfrm>
              <a:off x="10385192" y="5135447"/>
              <a:ext cx="1120869"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2.1.1</a:t>
              </a:r>
            </a:p>
          </p:txBody>
        </p:sp>
        <p:sp>
          <p:nvSpPr>
            <p:cNvPr id="32" name="Rounded Rectangle 31">
              <a:extLst>
                <a:ext uri="{FF2B5EF4-FFF2-40B4-BE49-F238E27FC236}">
                  <a16:creationId xmlns:a16="http://schemas.microsoft.com/office/drawing/2014/main" id="{83366AF9-A493-1FD6-44D2-254F983CB91F}"/>
                </a:ext>
              </a:extLst>
            </p:cNvPr>
            <p:cNvSpPr/>
            <p:nvPr/>
          </p:nvSpPr>
          <p:spPr>
            <a:xfrm>
              <a:off x="4704868" y="5635732"/>
              <a:ext cx="2161676"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33" name="Rounded Rectangle 32">
              <a:extLst>
                <a:ext uri="{FF2B5EF4-FFF2-40B4-BE49-F238E27FC236}">
                  <a16:creationId xmlns:a16="http://schemas.microsoft.com/office/drawing/2014/main" id="{8C4FF2C3-8B5D-A355-A9F6-03A030CA9814}"/>
                </a:ext>
              </a:extLst>
            </p:cNvPr>
            <p:cNvSpPr/>
            <p:nvPr/>
          </p:nvSpPr>
          <p:spPr>
            <a:xfrm>
              <a:off x="6946606" y="5635438"/>
              <a:ext cx="1040807"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2.2</a:t>
              </a:r>
            </a:p>
          </p:txBody>
        </p:sp>
        <p:sp>
          <p:nvSpPr>
            <p:cNvPr id="34" name="Rounded Rectangle 33">
              <a:extLst>
                <a:ext uri="{FF2B5EF4-FFF2-40B4-BE49-F238E27FC236}">
                  <a16:creationId xmlns:a16="http://schemas.microsoft.com/office/drawing/2014/main" id="{CC3BEE34-D9CC-22E9-9CDD-B084896B4191}"/>
                </a:ext>
              </a:extLst>
            </p:cNvPr>
            <p:cNvSpPr/>
            <p:nvPr/>
          </p:nvSpPr>
          <p:spPr>
            <a:xfrm>
              <a:off x="8067475" y="5635438"/>
              <a:ext cx="1040807"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2.2</a:t>
              </a:r>
            </a:p>
          </p:txBody>
        </p:sp>
        <p:sp>
          <p:nvSpPr>
            <p:cNvPr id="35" name="Rounded Rectangle 34">
              <a:extLst>
                <a:ext uri="{FF2B5EF4-FFF2-40B4-BE49-F238E27FC236}">
                  <a16:creationId xmlns:a16="http://schemas.microsoft.com/office/drawing/2014/main" id="{EAB16D7E-DC36-4D86-D470-635EFF52E12D}"/>
                </a:ext>
              </a:extLst>
            </p:cNvPr>
            <p:cNvSpPr/>
            <p:nvPr/>
          </p:nvSpPr>
          <p:spPr>
            <a:xfrm>
              <a:off x="4706822" y="6135430"/>
              <a:ext cx="4403414" cy="320248"/>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Search History</a:t>
              </a:r>
            </a:p>
          </p:txBody>
        </p:sp>
        <p:sp>
          <p:nvSpPr>
            <p:cNvPr id="36" name="Rounded Rectangle 35">
              <a:extLst>
                <a:ext uri="{FF2B5EF4-FFF2-40B4-BE49-F238E27FC236}">
                  <a16:creationId xmlns:a16="http://schemas.microsoft.com/office/drawing/2014/main" id="{48C44790-4390-FE48-D6AD-DEBE82D02D91}"/>
                </a:ext>
              </a:extLst>
            </p:cNvPr>
            <p:cNvSpPr/>
            <p:nvPr/>
          </p:nvSpPr>
          <p:spPr>
            <a:xfrm>
              <a:off x="9188257" y="6135430"/>
              <a:ext cx="1120869" cy="320248"/>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Q 2.2.1</a:t>
              </a:r>
            </a:p>
          </p:txBody>
        </p:sp>
        <p:sp>
          <p:nvSpPr>
            <p:cNvPr id="37" name="Rounded Rectangle 36">
              <a:extLst>
                <a:ext uri="{FF2B5EF4-FFF2-40B4-BE49-F238E27FC236}">
                  <a16:creationId xmlns:a16="http://schemas.microsoft.com/office/drawing/2014/main" id="{7088BBD1-A003-7527-ED44-90921641560F}"/>
                </a:ext>
              </a:extLst>
            </p:cNvPr>
            <p:cNvSpPr/>
            <p:nvPr/>
          </p:nvSpPr>
          <p:spPr>
            <a:xfrm>
              <a:off x="10387146" y="6135430"/>
              <a:ext cx="1120869" cy="323376"/>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Calibri"/>
                  <a:ea typeface="+mn-ea"/>
                  <a:cs typeface="+mn-cs"/>
                </a:rPr>
                <a:t>A 2.2.1</a:t>
              </a:r>
            </a:p>
          </p:txBody>
        </p:sp>
        <p:cxnSp>
          <p:nvCxnSpPr>
            <p:cNvPr id="38" name="Straight Arrow Connector 37">
              <a:extLst>
                <a:ext uri="{FF2B5EF4-FFF2-40B4-BE49-F238E27FC236}">
                  <a16:creationId xmlns:a16="http://schemas.microsoft.com/office/drawing/2014/main" id="{3B4FEC9C-52D1-A9B5-69F1-39EBE1971ECF}"/>
                </a:ext>
              </a:extLst>
            </p:cNvPr>
            <p:cNvCxnSpPr>
              <a:cxnSpLocks/>
              <a:stCxn id="10" idx="1"/>
              <a:endCxn id="9" idx="3"/>
            </p:cNvCxnSpPr>
            <p:nvPr/>
          </p:nvCxnSpPr>
          <p:spPr>
            <a:xfrm flipH="1">
              <a:off x="4066413" y="1798492"/>
              <a:ext cx="638455" cy="224839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AE0C26C-C1BE-4A9D-91FB-800F13A2DC3F}"/>
                </a:ext>
              </a:extLst>
            </p:cNvPr>
            <p:cNvCxnSpPr>
              <a:cxnSpLocks/>
              <a:stCxn id="12" idx="1"/>
              <a:endCxn id="9" idx="3"/>
            </p:cNvCxnSpPr>
            <p:nvPr/>
          </p:nvCxnSpPr>
          <p:spPr>
            <a:xfrm flipH="1">
              <a:off x="4066413" y="2295649"/>
              <a:ext cx="638455" cy="175123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2BCF9ED-89DE-BF8D-96A2-BE3650432F78}"/>
                </a:ext>
              </a:extLst>
            </p:cNvPr>
            <p:cNvCxnSpPr>
              <a:cxnSpLocks/>
              <a:stCxn id="15" idx="1"/>
              <a:endCxn id="9" idx="3"/>
            </p:cNvCxnSpPr>
            <p:nvPr/>
          </p:nvCxnSpPr>
          <p:spPr>
            <a:xfrm flipH="1">
              <a:off x="4066413" y="2795345"/>
              <a:ext cx="638455" cy="125154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807598-3F65-069B-095D-A202D6383D8F}"/>
                </a:ext>
              </a:extLst>
            </p:cNvPr>
            <p:cNvCxnSpPr>
              <a:cxnSpLocks/>
              <a:stCxn id="18" idx="1"/>
              <a:endCxn id="9" idx="3"/>
            </p:cNvCxnSpPr>
            <p:nvPr/>
          </p:nvCxnSpPr>
          <p:spPr>
            <a:xfrm flipH="1">
              <a:off x="4066413" y="3295630"/>
              <a:ext cx="638455" cy="751255"/>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2E36E0-D786-DA24-B93C-21D0E629B369}"/>
                </a:ext>
              </a:extLst>
            </p:cNvPr>
            <p:cNvCxnSpPr>
              <a:cxnSpLocks/>
              <a:stCxn id="21" idx="1"/>
              <a:endCxn id="9" idx="3"/>
            </p:cNvCxnSpPr>
            <p:nvPr/>
          </p:nvCxnSpPr>
          <p:spPr>
            <a:xfrm flipH="1">
              <a:off x="4066413" y="3795326"/>
              <a:ext cx="638455" cy="25155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E70515-60FD-7618-F2CD-8315B125B1A7}"/>
                </a:ext>
              </a:extLst>
            </p:cNvPr>
            <p:cNvCxnSpPr>
              <a:cxnSpLocks/>
              <a:stCxn id="24" idx="1"/>
              <a:endCxn id="9" idx="3"/>
            </p:cNvCxnSpPr>
            <p:nvPr/>
          </p:nvCxnSpPr>
          <p:spPr>
            <a:xfrm flipH="1" flipV="1">
              <a:off x="4066413" y="4046885"/>
              <a:ext cx="638455" cy="25183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5BF15F-645A-7800-EE75-DB98622ACEB5}"/>
                </a:ext>
              </a:extLst>
            </p:cNvPr>
            <p:cNvCxnSpPr>
              <a:cxnSpLocks/>
              <a:stCxn id="26" idx="1"/>
              <a:endCxn id="9" idx="3"/>
            </p:cNvCxnSpPr>
            <p:nvPr/>
          </p:nvCxnSpPr>
          <p:spPr>
            <a:xfrm flipH="1" flipV="1">
              <a:off x="4066413" y="4046885"/>
              <a:ext cx="638455" cy="74899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1F8459-5342-95B0-1658-7C8F86C512F6}"/>
                </a:ext>
              </a:extLst>
            </p:cNvPr>
            <p:cNvCxnSpPr>
              <a:cxnSpLocks/>
              <a:stCxn id="29" idx="1"/>
              <a:endCxn id="9" idx="3"/>
            </p:cNvCxnSpPr>
            <p:nvPr/>
          </p:nvCxnSpPr>
          <p:spPr>
            <a:xfrm flipH="1" flipV="1">
              <a:off x="4066413" y="4046885"/>
              <a:ext cx="638455" cy="12486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982A72-B2D1-B360-CA28-5E7F9AD9DF89}"/>
                </a:ext>
              </a:extLst>
            </p:cNvPr>
            <p:cNvCxnSpPr>
              <a:cxnSpLocks/>
              <a:stCxn id="32" idx="1"/>
              <a:endCxn id="9" idx="3"/>
            </p:cNvCxnSpPr>
            <p:nvPr/>
          </p:nvCxnSpPr>
          <p:spPr>
            <a:xfrm flipH="1" flipV="1">
              <a:off x="4066413" y="4046885"/>
              <a:ext cx="638455" cy="174897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B197D43-77C6-E0AA-C883-2A21A994C695}"/>
                </a:ext>
              </a:extLst>
            </p:cNvPr>
            <p:cNvCxnSpPr>
              <a:cxnSpLocks/>
              <a:stCxn id="35" idx="1"/>
              <a:endCxn id="9" idx="3"/>
            </p:cNvCxnSpPr>
            <p:nvPr/>
          </p:nvCxnSpPr>
          <p:spPr>
            <a:xfrm flipH="1" flipV="1">
              <a:off x="4066413" y="4046885"/>
              <a:ext cx="640409" cy="22486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6EE95CB-E632-AFE6-DA13-B7EBF2F5EAEF}"/>
              </a:ext>
            </a:extLst>
          </p:cNvPr>
          <p:cNvGrpSpPr/>
          <p:nvPr/>
        </p:nvGrpSpPr>
        <p:grpSpPr>
          <a:xfrm>
            <a:off x="192092" y="5849002"/>
            <a:ext cx="4514730" cy="892552"/>
            <a:chOff x="-97307" y="2523198"/>
            <a:chExt cx="3801447" cy="892552"/>
          </a:xfrm>
        </p:grpSpPr>
        <p:sp>
          <p:nvSpPr>
            <p:cNvPr id="5" name="TextBox 4">
              <a:extLst>
                <a:ext uri="{FF2B5EF4-FFF2-40B4-BE49-F238E27FC236}">
                  <a16:creationId xmlns:a16="http://schemas.microsoft.com/office/drawing/2014/main" id="{B5F12B42-4AD7-DDBA-6D1E-7936F2D744D1}"/>
                </a:ext>
              </a:extLst>
            </p:cNvPr>
            <p:cNvSpPr txBox="1"/>
            <p:nvPr/>
          </p:nvSpPr>
          <p:spPr>
            <a:xfrm>
              <a:off x="-97307" y="2523198"/>
              <a:ext cx="2891444" cy="892552"/>
            </a:xfrm>
            <a:prstGeom prst="rect">
              <a:avLst/>
            </a:prstGeom>
            <a:solidFill>
              <a:schemeClr val="bg1"/>
            </a:solidFill>
            <a:ln>
              <a:noFill/>
            </a:ln>
          </p:spPr>
          <p:txBody>
            <a:bodyPr wrap="square" rtlCol="0">
              <a:spAutoFit/>
            </a:bodyPr>
            <a:lstStyle/>
            <a:p>
              <a:pPr algn="ctr"/>
              <a:r>
                <a:rPr lang="en-US" sz="2800" b="1" dirty="0">
                  <a:solidFill>
                    <a:schemeClr val="accent1"/>
                  </a:solidFill>
                </a:rPr>
                <a:t>Reusable KV cache</a:t>
              </a:r>
            </a:p>
            <a:p>
              <a:pPr algn="ctr"/>
              <a:r>
                <a:rPr lang="en-US" sz="2400" b="1" dirty="0">
                  <a:solidFill>
                    <a:schemeClr val="accent1"/>
                  </a:solidFill>
                </a:rPr>
                <a:t> </a:t>
              </a:r>
              <a:r>
                <a:rPr lang="en-US" sz="2400" dirty="0"/>
                <a:t>(intermediate tensors)</a:t>
              </a:r>
              <a:endParaRPr lang="en-US" sz="2400" b="1" dirty="0">
                <a:solidFill>
                  <a:schemeClr val="accent1"/>
                </a:solidFill>
              </a:endParaRPr>
            </a:p>
          </p:txBody>
        </p:sp>
        <p:cxnSp>
          <p:nvCxnSpPr>
            <p:cNvPr id="4" name="Straight Arrow Connector 3">
              <a:extLst>
                <a:ext uri="{FF2B5EF4-FFF2-40B4-BE49-F238E27FC236}">
                  <a16:creationId xmlns:a16="http://schemas.microsoft.com/office/drawing/2014/main" id="{78B0B5FF-01ED-A152-BE82-1C8558A84618}"/>
                </a:ext>
              </a:extLst>
            </p:cNvPr>
            <p:cNvCxnSpPr>
              <a:cxnSpLocks/>
              <a:stCxn id="5" idx="3"/>
              <a:endCxn id="35" idx="1"/>
            </p:cNvCxnSpPr>
            <p:nvPr/>
          </p:nvCxnSpPr>
          <p:spPr>
            <a:xfrm>
              <a:off x="2794137" y="2969474"/>
              <a:ext cx="910003" cy="276"/>
            </a:xfrm>
            <a:prstGeom prst="straightConnector1">
              <a:avLst/>
            </a:prstGeom>
            <a:ln w="38100">
              <a:solidFill>
                <a:schemeClr val="accent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
        <p:nvSpPr>
          <p:cNvPr id="3" name="Slide Number Placeholder 3">
            <a:extLst>
              <a:ext uri="{FF2B5EF4-FFF2-40B4-BE49-F238E27FC236}">
                <a16:creationId xmlns:a16="http://schemas.microsoft.com/office/drawing/2014/main" id="{AD18303E-B2C0-2926-A378-4E19D8E067AB}"/>
              </a:ext>
            </a:extLst>
          </p:cNvPr>
          <p:cNvSpPr>
            <a:spLocks noGrp="1"/>
          </p:cNvSpPr>
          <p:nvPr>
            <p:ph type="sldNum" sz="quarter" idx="12"/>
          </p:nvPr>
        </p:nvSpPr>
        <p:spPr/>
        <p:txBody>
          <a:bodyPr/>
          <a:lstStyle/>
          <a:p>
            <a:fld id="{3C0E9E67-DC82-384E-B629-BB271AF23C8D}" type="slidenum">
              <a:rPr lang="en-US" smtClean="0"/>
              <a:t>12</a:t>
            </a:fld>
            <a:endParaRPr lang="en-US"/>
          </a:p>
        </p:txBody>
      </p:sp>
      <p:sp>
        <p:nvSpPr>
          <p:cNvPr id="2" name="TextBox 1">
            <a:extLst>
              <a:ext uri="{FF2B5EF4-FFF2-40B4-BE49-F238E27FC236}">
                <a16:creationId xmlns:a16="http://schemas.microsoft.com/office/drawing/2014/main" id="{FD98ECB1-7EA2-7E21-5740-9DD8CB3CA6A9}"/>
              </a:ext>
            </a:extLst>
          </p:cNvPr>
          <p:cNvSpPr txBox="1"/>
          <p:nvPr/>
        </p:nvSpPr>
        <p:spPr>
          <a:xfrm>
            <a:off x="640368" y="3816052"/>
            <a:ext cx="2422458" cy="830997"/>
          </a:xfrm>
          <a:prstGeom prst="rect">
            <a:avLst/>
          </a:prstGeom>
          <a:noFill/>
        </p:spPr>
        <p:txBody>
          <a:bodyPr wrap="none" rtlCol="0">
            <a:spAutoFit/>
          </a:bodyPr>
          <a:lstStyle/>
          <a:p>
            <a:r>
              <a:rPr lang="en-US" sz="2400" b="1" dirty="0"/>
              <a:t>(c) Tree search</a:t>
            </a:r>
          </a:p>
          <a:p>
            <a:r>
              <a:rPr lang="en-US" sz="2400" b="1" dirty="0"/>
              <a:t>with LLM agents</a:t>
            </a:r>
          </a:p>
        </p:txBody>
      </p:sp>
      <p:sp>
        <p:nvSpPr>
          <p:cNvPr id="67" name="Title 3">
            <a:extLst>
              <a:ext uri="{FF2B5EF4-FFF2-40B4-BE49-F238E27FC236}">
                <a16:creationId xmlns:a16="http://schemas.microsoft.com/office/drawing/2014/main" id="{9BF1F6D3-2BBF-FDE5-009D-CEF1AEB23A42}"/>
              </a:ext>
            </a:extLst>
          </p:cNvPr>
          <p:cNvSpPr>
            <a:spLocks noGrp="1"/>
          </p:cNvSpPr>
          <p:nvPr>
            <p:ph type="title"/>
          </p:nvPr>
        </p:nvSpPr>
        <p:spPr>
          <a:xfrm>
            <a:off x="674910" y="201835"/>
            <a:ext cx="10515600" cy="1325563"/>
          </a:xfrm>
        </p:spPr>
        <p:txBody>
          <a:bodyPr>
            <a:normAutofit/>
          </a:bodyPr>
          <a:lstStyle/>
          <a:p>
            <a:r>
              <a:rPr lang="en-US" sz="4000" dirty="0"/>
              <a:t>The structures can be very complicated</a:t>
            </a:r>
          </a:p>
        </p:txBody>
      </p:sp>
      <p:grpSp>
        <p:nvGrpSpPr>
          <p:cNvPr id="93" name="Group 92">
            <a:extLst>
              <a:ext uri="{FF2B5EF4-FFF2-40B4-BE49-F238E27FC236}">
                <a16:creationId xmlns:a16="http://schemas.microsoft.com/office/drawing/2014/main" id="{0BA62725-253E-6D06-C0CF-722B7530DE88}"/>
              </a:ext>
            </a:extLst>
          </p:cNvPr>
          <p:cNvGrpSpPr/>
          <p:nvPr/>
        </p:nvGrpSpPr>
        <p:grpSpPr>
          <a:xfrm>
            <a:off x="6893323" y="1239941"/>
            <a:ext cx="5298677" cy="3801375"/>
            <a:chOff x="6893323" y="1239941"/>
            <a:chExt cx="5298677" cy="3801375"/>
          </a:xfrm>
        </p:grpSpPr>
        <p:sp>
          <p:nvSpPr>
            <p:cNvPr id="86" name="TextBox 85">
              <a:extLst>
                <a:ext uri="{FF2B5EF4-FFF2-40B4-BE49-F238E27FC236}">
                  <a16:creationId xmlns:a16="http://schemas.microsoft.com/office/drawing/2014/main" id="{31D985DB-33F8-55E9-BA30-85EE011FE83C}"/>
                </a:ext>
              </a:extLst>
            </p:cNvPr>
            <p:cNvSpPr txBox="1"/>
            <p:nvPr/>
          </p:nvSpPr>
          <p:spPr>
            <a:xfrm>
              <a:off x="8188981" y="1239941"/>
              <a:ext cx="4003019" cy="523220"/>
            </a:xfrm>
            <a:prstGeom prst="rect">
              <a:avLst/>
            </a:prstGeom>
            <a:solidFill>
              <a:schemeClr val="bg1"/>
            </a:solidFill>
            <a:ln>
              <a:noFill/>
            </a:ln>
          </p:spPr>
          <p:txBody>
            <a:bodyPr wrap="none" rtlCol="0">
              <a:spAutoFit/>
            </a:bodyPr>
            <a:lstStyle/>
            <a:p>
              <a:r>
                <a:rPr lang="en-US" sz="2800" b="1" dirty="0">
                  <a:solidFill>
                    <a:schemeClr val="accent2"/>
                  </a:solidFill>
                </a:rPr>
                <a:t>Parallelizable branches</a:t>
              </a:r>
            </a:p>
          </p:txBody>
        </p:sp>
        <p:cxnSp>
          <p:nvCxnSpPr>
            <p:cNvPr id="87" name="Straight Arrow Connector 86">
              <a:extLst>
                <a:ext uri="{FF2B5EF4-FFF2-40B4-BE49-F238E27FC236}">
                  <a16:creationId xmlns:a16="http://schemas.microsoft.com/office/drawing/2014/main" id="{A457D660-BCAE-FD98-3E06-69CB3E8F3BBF}"/>
                </a:ext>
              </a:extLst>
            </p:cNvPr>
            <p:cNvCxnSpPr>
              <a:cxnSpLocks/>
              <a:stCxn id="86" idx="2"/>
              <a:endCxn id="88" idx="3"/>
            </p:cNvCxnSpPr>
            <p:nvPr/>
          </p:nvCxnSpPr>
          <p:spPr>
            <a:xfrm flipH="1">
              <a:off x="9186302" y="1763161"/>
              <a:ext cx="1004189" cy="526174"/>
            </a:xfrm>
            <a:prstGeom prst="straightConnector1">
              <a:avLst/>
            </a:prstGeom>
            <a:ln w="38100">
              <a:solidFill>
                <a:schemeClr val="accent2"/>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D8E32189-4EF8-FB30-2007-AFE673374655}"/>
                </a:ext>
              </a:extLst>
            </p:cNvPr>
            <p:cNvSpPr/>
            <p:nvPr/>
          </p:nvSpPr>
          <p:spPr>
            <a:xfrm>
              <a:off x="6893323" y="2039203"/>
              <a:ext cx="2292979" cy="500264"/>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994E9C5-CE03-B9F2-9526-AF434162F5BF}"/>
                </a:ext>
              </a:extLst>
            </p:cNvPr>
            <p:cNvSpPr/>
            <p:nvPr/>
          </p:nvSpPr>
          <p:spPr>
            <a:xfrm>
              <a:off x="6903513" y="3039184"/>
              <a:ext cx="2292979" cy="500264"/>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EF555832-D6B2-6276-2264-62D78EF1B706}"/>
                </a:ext>
              </a:extLst>
            </p:cNvPr>
            <p:cNvCxnSpPr>
              <a:cxnSpLocks/>
              <a:stCxn id="86" idx="2"/>
              <a:endCxn id="89" idx="3"/>
            </p:cNvCxnSpPr>
            <p:nvPr/>
          </p:nvCxnSpPr>
          <p:spPr>
            <a:xfrm flipH="1">
              <a:off x="9196492" y="1763161"/>
              <a:ext cx="993999" cy="1526155"/>
            </a:xfrm>
            <a:prstGeom prst="straightConnector1">
              <a:avLst/>
            </a:prstGeom>
            <a:ln w="38100">
              <a:solidFill>
                <a:schemeClr val="accent2"/>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E955E74D-4EB9-A9DC-EF98-16281225A543}"/>
                </a:ext>
              </a:extLst>
            </p:cNvPr>
            <p:cNvSpPr/>
            <p:nvPr/>
          </p:nvSpPr>
          <p:spPr>
            <a:xfrm>
              <a:off x="6903513" y="4541052"/>
              <a:ext cx="2292979" cy="500264"/>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6B8FDE5B-0FC9-7F41-095E-72F958C3E12D}"/>
                </a:ext>
              </a:extLst>
            </p:cNvPr>
            <p:cNvCxnSpPr>
              <a:cxnSpLocks/>
              <a:stCxn id="86" idx="2"/>
              <a:endCxn id="91" idx="3"/>
            </p:cNvCxnSpPr>
            <p:nvPr/>
          </p:nvCxnSpPr>
          <p:spPr>
            <a:xfrm flipH="1">
              <a:off x="9196492" y="1763161"/>
              <a:ext cx="993999" cy="3028023"/>
            </a:xfrm>
            <a:prstGeom prst="straightConnector1">
              <a:avLst/>
            </a:prstGeom>
            <a:ln w="38100">
              <a:solidFill>
                <a:schemeClr val="accent2"/>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7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E42B89-5B39-1C75-A404-45D32E60A235}"/>
              </a:ext>
            </a:extLst>
          </p:cNvPr>
          <p:cNvSpPr>
            <a:spLocks noGrp="1"/>
          </p:cNvSpPr>
          <p:nvPr>
            <p:ph type="title"/>
          </p:nvPr>
        </p:nvSpPr>
        <p:spPr>
          <a:xfrm>
            <a:off x="838200" y="365125"/>
            <a:ext cx="11084168" cy="1325563"/>
          </a:xfrm>
        </p:spPr>
        <p:txBody>
          <a:bodyPr>
            <a:normAutofit/>
          </a:bodyPr>
          <a:lstStyle/>
          <a:p>
            <a:r>
              <a:rPr lang="en-US" sz="3600" b="1" dirty="0"/>
              <a:t>Technique 1</a:t>
            </a:r>
            <a:r>
              <a:rPr lang="en-US" sz="3600" dirty="0"/>
              <a:t>: Efficient KV cache reuse with RadixAttention</a:t>
            </a:r>
            <a:endParaRPr lang="en-US" sz="3600" dirty="0">
              <a:solidFill>
                <a:schemeClr val="bg1"/>
              </a:solidFill>
            </a:endParaRPr>
          </a:p>
        </p:txBody>
      </p:sp>
      <p:sp>
        <p:nvSpPr>
          <p:cNvPr id="4" name="Slide Number Placeholder 3">
            <a:extLst>
              <a:ext uri="{FF2B5EF4-FFF2-40B4-BE49-F238E27FC236}">
                <a16:creationId xmlns:a16="http://schemas.microsoft.com/office/drawing/2014/main" id="{0A991288-EA2C-49F2-1AF9-FD33BB645C94}"/>
              </a:ext>
            </a:extLst>
          </p:cNvPr>
          <p:cNvSpPr>
            <a:spLocks noGrp="1"/>
          </p:cNvSpPr>
          <p:nvPr>
            <p:ph type="sldNum" sz="quarter" idx="12"/>
          </p:nvPr>
        </p:nvSpPr>
        <p:spPr/>
        <p:txBody>
          <a:bodyPr/>
          <a:lstStyle/>
          <a:p>
            <a:fld id="{3C0E9E67-DC82-384E-B629-BB271AF23C8D}" type="slidenum">
              <a:rPr lang="en-US" smtClean="0"/>
              <a:t>13</a:t>
            </a:fld>
            <a:endParaRPr lang="en-US"/>
          </a:p>
        </p:txBody>
      </p:sp>
      <p:sp>
        <p:nvSpPr>
          <p:cNvPr id="5" name="TextBox 4">
            <a:extLst>
              <a:ext uri="{FF2B5EF4-FFF2-40B4-BE49-F238E27FC236}">
                <a16:creationId xmlns:a16="http://schemas.microsoft.com/office/drawing/2014/main" id="{B0AA2D7D-7963-A537-71CB-A7DF5D58BA9A}"/>
              </a:ext>
            </a:extLst>
          </p:cNvPr>
          <p:cNvSpPr txBox="1"/>
          <p:nvPr/>
        </p:nvSpPr>
        <p:spPr>
          <a:xfrm>
            <a:off x="838200" y="2885996"/>
            <a:ext cx="8449491" cy="1631216"/>
          </a:xfrm>
          <a:prstGeom prst="rect">
            <a:avLst/>
          </a:prstGeom>
          <a:noFill/>
        </p:spPr>
        <p:txBody>
          <a:bodyPr wrap="square" rtlCol="0">
            <a:spAutoFit/>
          </a:bodyPr>
          <a:lstStyle/>
          <a:p>
            <a:r>
              <a:rPr lang="en-US" sz="2400" b="1" dirty="0">
                <a:solidFill>
                  <a:schemeClr val="accent1"/>
                </a:solidFill>
              </a:rPr>
              <a:t>KV Cache</a:t>
            </a:r>
          </a:p>
          <a:p>
            <a:pPr marL="342900" indent="-342900">
              <a:buFontTx/>
              <a:buChar char="-"/>
            </a:pPr>
            <a:r>
              <a:rPr lang="en-US" sz="2400" dirty="0"/>
              <a:t>Some reusable intermediate tensors</a:t>
            </a:r>
          </a:p>
          <a:p>
            <a:pPr marL="342900" indent="-342900">
              <a:buFontTx/>
              <a:buChar char="-"/>
            </a:pPr>
            <a:r>
              <a:rPr lang="en-US" sz="2400" dirty="0"/>
              <a:t>Can be very large (&gt;20GB, larger than model weights)</a:t>
            </a:r>
          </a:p>
          <a:p>
            <a:pPr marL="342900" indent="-342900">
              <a:buFontTx/>
              <a:buChar char="-"/>
            </a:pPr>
            <a:r>
              <a:rPr lang="en-US" sz="2400" dirty="0"/>
              <a:t>Only depends on the prefix tokens</a:t>
            </a:r>
          </a:p>
        </p:txBody>
      </p:sp>
      <p:sp>
        <p:nvSpPr>
          <p:cNvPr id="6" name="TextBox 5">
            <a:extLst>
              <a:ext uri="{FF2B5EF4-FFF2-40B4-BE49-F238E27FC236}">
                <a16:creationId xmlns:a16="http://schemas.microsoft.com/office/drawing/2014/main" id="{DC2B099B-F735-50C1-557E-D03BADB130CB}"/>
              </a:ext>
            </a:extLst>
          </p:cNvPr>
          <p:cNvSpPr txBox="1"/>
          <p:nvPr/>
        </p:nvSpPr>
        <p:spPr>
          <a:xfrm>
            <a:off x="838200" y="4930536"/>
            <a:ext cx="11084169" cy="91525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500" b="1" i="0" u="none" strike="noStrike" kern="1200" cap="none" spc="0" normalizeH="0" baseline="0" noProof="0" dirty="0">
                <a:ln>
                  <a:noFill/>
                </a:ln>
                <a:solidFill>
                  <a:prstClr val="black"/>
                </a:solidFill>
                <a:effectLst/>
                <a:uLnTx/>
                <a:uFillTx/>
                <a:latin typeface="Aptos" panose="02110004020202020204"/>
                <a:ea typeface="+mn-ea"/>
                <a:cs typeface="+mn-cs"/>
              </a:rPr>
              <a:t>Existing systems</a:t>
            </a:r>
            <a:r>
              <a:rPr kumimoji="0" lang="en-US" sz="2500" b="0" i="0" u="none" strike="noStrike" kern="1200" cap="none" spc="0" normalizeH="0" baseline="0" noProof="0" dirty="0">
                <a:ln>
                  <a:noFill/>
                </a:ln>
                <a:solidFill>
                  <a:prstClr val="black"/>
                </a:solidFill>
                <a:effectLst/>
                <a:uLnTx/>
                <a:uFillTx/>
                <a:latin typeface="Aptos" panose="02110004020202020204"/>
                <a:ea typeface="+mn-ea"/>
                <a:cs typeface="+mn-cs"/>
              </a:rPr>
              <a:t>: Discard KV cache after an LLM call finishes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500" b="1" i="0" u="none" strike="noStrike" kern="1200" cap="none" spc="0" normalizeH="0" baseline="0" noProof="0" dirty="0">
                <a:ln>
                  <a:noFill/>
                </a:ln>
                <a:solidFill>
                  <a:prstClr val="black"/>
                </a:solidFill>
                <a:effectLst/>
                <a:uLnTx/>
                <a:uFillTx/>
                <a:latin typeface="Aptos" panose="02110004020202020204"/>
                <a:ea typeface="+mn-ea"/>
                <a:cs typeface="+mn-cs"/>
              </a:rPr>
              <a:t>Ours</a:t>
            </a:r>
            <a:r>
              <a:rPr kumimoji="0" lang="en-US" sz="2500" b="0" i="0" u="none" strike="noStrike" kern="1200" cap="none" spc="0" normalizeH="0" baseline="0" noProof="0" dirty="0">
                <a:ln>
                  <a:noFill/>
                </a:ln>
                <a:solidFill>
                  <a:prstClr val="black"/>
                </a:solidFill>
                <a:effectLst/>
                <a:uLnTx/>
                <a:uFillTx/>
                <a:latin typeface="Aptos" panose="02110004020202020204"/>
                <a:ea typeface="+mn-ea"/>
                <a:cs typeface="+mn-cs"/>
              </a:rPr>
              <a:t>: Maintain the KV cache of all </a:t>
            </a:r>
            <a:r>
              <a:rPr lang="en-US" sz="2500" dirty="0">
                <a:solidFill>
                  <a:prstClr val="black"/>
                </a:solidFill>
                <a:latin typeface="Aptos" panose="02110004020202020204"/>
              </a:rPr>
              <a:t>LLM calls</a:t>
            </a:r>
            <a:r>
              <a:rPr kumimoji="0" lang="en-US" sz="2500" b="0" i="0" u="none" strike="noStrike" kern="1200" cap="none" spc="0" normalizeH="0" baseline="0" noProof="0" dirty="0">
                <a:ln>
                  <a:noFill/>
                </a:ln>
                <a:solidFill>
                  <a:prstClr val="black"/>
                </a:solidFill>
                <a:effectLst/>
                <a:uLnTx/>
                <a:uFillTx/>
                <a:latin typeface="Aptos" panose="02110004020202020204"/>
                <a:ea typeface="+mn-ea"/>
                <a:cs typeface="+mn-cs"/>
              </a:rPr>
              <a:t> in a radix tree (compact prefix tree)</a:t>
            </a:r>
          </a:p>
        </p:txBody>
      </p:sp>
      <p:sp>
        <p:nvSpPr>
          <p:cNvPr id="26" name="Rounded Rectangle 25">
            <a:extLst>
              <a:ext uri="{FF2B5EF4-FFF2-40B4-BE49-F238E27FC236}">
                <a16:creationId xmlns:a16="http://schemas.microsoft.com/office/drawing/2014/main" id="{97A6C5F0-B167-7631-47E8-B98A5FC85F28}"/>
              </a:ext>
            </a:extLst>
          </p:cNvPr>
          <p:cNvSpPr/>
          <p:nvPr/>
        </p:nvSpPr>
        <p:spPr>
          <a:xfrm>
            <a:off x="946929" y="2031258"/>
            <a:ext cx="6670039" cy="32004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ea typeface="+mn-ea"/>
                <a:cs typeface="+mn-cs"/>
              </a:rPr>
              <a:t>Chat History</a:t>
            </a:r>
          </a:p>
        </p:txBody>
      </p:sp>
      <p:sp>
        <p:nvSpPr>
          <p:cNvPr id="27" name="Rounded Rectangle 26">
            <a:extLst>
              <a:ext uri="{FF2B5EF4-FFF2-40B4-BE49-F238E27FC236}">
                <a16:creationId xmlns:a16="http://schemas.microsoft.com/office/drawing/2014/main" id="{122A39B0-2729-FD91-1324-F6EEB1AADE1E}"/>
              </a:ext>
            </a:extLst>
          </p:cNvPr>
          <p:cNvSpPr/>
          <p:nvPr/>
        </p:nvSpPr>
        <p:spPr>
          <a:xfrm>
            <a:off x="7767537" y="2031258"/>
            <a:ext cx="1005840" cy="320040"/>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4 (Q)</a:t>
            </a:r>
          </a:p>
        </p:txBody>
      </p:sp>
      <p:sp>
        <p:nvSpPr>
          <p:cNvPr id="28" name="Rounded Rectangle 27">
            <a:extLst>
              <a:ext uri="{FF2B5EF4-FFF2-40B4-BE49-F238E27FC236}">
                <a16:creationId xmlns:a16="http://schemas.microsoft.com/office/drawing/2014/main" id="{B63CEBCA-AA50-39EC-1396-7F975AFE38C8}"/>
              </a:ext>
            </a:extLst>
          </p:cNvPr>
          <p:cNvSpPr/>
          <p:nvPr/>
        </p:nvSpPr>
        <p:spPr>
          <a:xfrm>
            <a:off x="8923946" y="2031258"/>
            <a:ext cx="1005840" cy="32004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ysClr val="windowText" lastClr="000000"/>
                </a:solidFill>
                <a:effectLst/>
                <a:uLnTx/>
                <a:uFillTx/>
                <a:ea typeface="+mn-ea"/>
                <a:cs typeface="+mn-cs"/>
              </a:rPr>
              <a:t>Turn 4 (A)</a:t>
            </a:r>
          </a:p>
        </p:txBody>
      </p:sp>
      <p:cxnSp>
        <p:nvCxnSpPr>
          <p:cNvPr id="40" name="Straight Arrow Connector 39">
            <a:extLst>
              <a:ext uri="{FF2B5EF4-FFF2-40B4-BE49-F238E27FC236}">
                <a16:creationId xmlns:a16="http://schemas.microsoft.com/office/drawing/2014/main" id="{01902947-3F72-507F-DFC4-66E93DC199A7}"/>
              </a:ext>
            </a:extLst>
          </p:cNvPr>
          <p:cNvCxnSpPr>
            <a:cxnSpLocks/>
          </p:cNvCxnSpPr>
          <p:nvPr/>
        </p:nvCxnSpPr>
        <p:spPr>
          <a:xfrm flipV="1">
            <a:off x="1869718" y="2351298"/>
            <a:ext cx="392496" cy="567948"/>
          </a:xfrm>
          <a:prstGeom prst="straightConnector1">
            <a:avLst/>
          </a:prstGeom>
          <a:ln w="38100">
            <a:solidFill>
              <a:schemeClr val="accent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59E27497-6C85-C1B7-2175-000F773B5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1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991288-EA2C-49F2-1AF9-FD33BB645C94}"/>
              </a:ext>
            </a:extLst>
          </p:cNvPr>
          <p:cNvSpPr>
            <a:spLocks noGrp="1"/>
          </p:cNvSpPr>
          <p:nvPr>
            <p:ph type="sldNum" sz="quarter" idx="12"/>
          </p:nvPr>
        </p:nvSpPr>
        <p:spPr/>
        <p:txBody>
          <a:bodyPr/>
          <a:lstStyle/>
          <a:p>
            <a:fld id="{3C0E9E67-DC82-384E-B629-BB271AF23C8D}" type="slidenum">
              <a:rPr lang="en-US" smtClean="0"/>
              <a:t>14</a:t>
            </a:fld>
            <a:endParaRPr lang="en-US"/>
          </a:p>
        </p:txBody>
      </p:sp>
      <p:pic>
        <p:nvPicPr>
          <p:cNvPr id="12" name="Picture 11">
            <a:extLst>
              <a:ext uri="{FF2B5EF4-FFF2-40B4-BE49-F238E27FC236}">
                <a16:creationId xmlns:a16="http://schemas.microsoft.com/office/drawing/2014/main" id="{8553D08D-1E0B-7F7D-7B68-988C18D00A2B}"/>
              </a:ext>
            </a:extLst>
          </p:cNvPr>
          <p:cNvPicPr>
            <a:picLocks noChangeAspect="1"/>
          </p:cNvPicPr>
          <p:nvPr/>
        </p:nvPicPr>
        <p:blipFill rotWithShape="1">
          <a:blip r:embed="rId3"/>
          <a:srcRect l="45575" r="26977" b="68725"/>
          <a:stretch/>
        </p:blipFill>
        <p:spPr>
          <a:xfrm>
            <a:off x="5620546" y="2668820"/>
            <a:ext cx="3173188" cy="2889067"/>
          </a:xfrm>
          <a:prstGeom prst="rect">
            <a:avLst/>
          </a:prstGeom>
        </p:spPr>
      </p:pic>
      <p:pic>
        <p:nvPicPr>
          <p:cNvPr id="13" name="Picture 12">
            <a:extLst>
              <a:ext uri="{FF2B5EF4-FFF2-40B4-BE49-F238E27FC236}">
                <a16:creationId xmlns:a16="http://schemas.microsoft.com/office/drawing/2014/main" id="{858A64CB-AC50-FB59-9DB6-7077745FA9E9}"/>
              </a:ext>
            </a:extLst>
          </p:cNvPr>
          <p:cNvPicPr>
            <a:picLocks noChangeAspect="1"/>
          </p:cNvPicPr>
          <p:nvPr/>
        </p:nvPicPr>
        <p:blipFill rotWithShape="1">
          <a:blip r:embed="rId3"/>
          <a:srcRect r="96351" b="68725"/>
          <a:stretch/>
        </p:blipFill>
        <p:spPr>
          <a:xfrm>
            <a:off x="0" y="2668820"/>
            <a:ext cx="421822" cy="2889067"/>
          </a:xfrm>
          <a:prstGeom prst="rect">
            <a:avLst/>
          </a:prstGeom>
        </p:spPr>
      </p:pic>
      <p:pic>
        <p:nvPicPr>
          <p:cNvPr id="14" name="Picture 13">
            <a:extLst>
              <a:ext uri="{FF2B5EF4-FFF2-40B4-BE49-F238E27FC236}">
                <a16:creationId xmlns:a16="http://schemas.microsoft.com/office/drawing/2014/main" id="{E6C4C6B6-0D8B-365A-99FD-B730DF91B3C1}"/>
              </a:ext>
            </a:extLst>
          </p:cNvPr>
          <p:cNvPicPr>
            <a:picLocks noChangeAspect="1"/>
          </p:cNvPicPr>
          <p:nvPr/>
        </p:nvPicPr>
        <p:blipFill rotWithShape="1">
          <a:blip r:embed="rId3"/>
          <a:srcRect l="4140" r="76509" b="68725"/>
          <a:stretch/>
        </p:blipFill>
        <p:spPr>
          <a:xfrm>
            <a:off x="786653" y="2668820"/>
            <a:ext cx="2237015" cy="2889067"/>
          </a:xfrm>
          <a:prstGeom prst="rect">
            <a:avLst/>
          </a:prstGeom>
        </p:spPr>
      </p:pic>
      <p:pic>
        <p:nvPicPr>
          <p:cNvPr id="15" name="Picture 14">
            <a:extLst>
              <a:ext uri="{FF2B5EF4-FFF2-40B4-BE49-F238E27FC236}">
                <a16:creationId xmlns:a16="http://schemas.microsoft.com/office/drawing/2014/main" id="{6F570712-2F6C-B600-0330-EF1A01489DB8}"/>
              </a:ext>
            </a:extLst>
          </p:cNvPr>
          <p:cNvPicPr>
            <a:picLocks noChangeAspect="1"/>
          </p:cNvPicPr>
          <p:nvPr/>
        </p:nvPicPr>
        <p:blipFill rotWithShape="1">
          <a:blip r:embed="rId3"/>
          <a:srcRect l="23858" r="56792" b="68725"/>
          <a:stretch/>
        </p:blipFill>
        <p:spPr>
          <a:xfrm>
            <a:off x="3050873" y="2668820"/>
            <a:ext cx="2237015" cy="2889067"/>
          </a:xfrm>
          <a:prstGeom prst="rect">
            <a:avLst/>
          </a:prstGeom>
        </p:spPr>
      </p:pic>
      <p:pic>
        <p:nvPicPr>
          <p:cNvPr id="16" name="Picture 15">
            <a:extLst>
              <a:ext uri="{FF2B5EF4-FFF2-40B4-BE49-F238E27FC236}">
                <a16:creationId xmlns:a16="http://schemas.microsoft.com/office/drawing/2014/main" id="{AB6C4CC9-DA76-3B95-6AC3-4C5021C1B027}"/>
              </a:ext>
            </a:extLst>
          </p:cNvPr>
          <p:cNvPicPr>
            <a:picLocks noChangeAspect="1"/>
          </p:cNvPicPr>
          <p:nvPr/>
        </p:nvPicPr>
        <p:blipFill rotWithShape="1">
          <a:blip r:embed="rId3"/>
          <a:srcRect l="72552" b="68725"/>
          <a:stretch/>
        </p:blipFill>
        <p:spPr>
          <a:xfrm>
            <a:off x="9018812" y="2652492"/>
            <a:ext cx="3173188" cy="2889067"/>
          </a:xfrm>
          <a:prstGeom prst="rect">
            <a:avLst/>
          </a:prstGeom>
        </p:spPr>
      </p:pic>
      <p:sp>
        <p:nvSpPr>
          <p:cNvPr id="10" name="Title 6">
            <a:extLst>
              <a:ext uri="{FF2B5EF4-FFF2-40B4-BE49-F238E27FC236}">
                <a16:creationId xmlns:a16="http://schemas.microsoft.com/office/drawing/2014/main" id="{25C7A788-AB59-52C4-B47E-24CAD23017C6}"/>
              </a:ext>
            </a:extLst>
          </p:cNvPr>
          <p:cNvSpPr>
            <a:spLocks noGrp="1"/>
          </p:cNvSpPr>
          <p:nvPr>
            <p:ph type="title"/>
          </p:nvPr>
        </p:nvSpPr>
        <p:spPr>
          <a:xfrm>
            <a:off x="838200" y="778069"/>
            <a:ext cx="10515600" cy="1325563"/>
          </a:xfrm>
        </p:spPr>
        <p:txBody>
          <a:bodyPr>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400" dirty="0"/>
              <a:t>RadixAttention </a:t>
            </a: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maintains the KV cache of all </a:t>
            </a:r>
            <a:r>
              <a:rPr lang="en-US" sz="4400" dirty="0">
                <a:solidFill>
                  <a:prstClr val="black"/>
                </a:solidFill>
                <a:latin typeface="Aptos" panose="02110004020202020204"/>
              </a:rPr>
              <a:t>LLM calls</a:t>
            </a: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 in a radix tree (compact prefix tree)</a:t>
            </a:r>
          </a:p>
        </p:txBody>
      </p:sp>
      <p:pic>
        <p:nvPicPr>
          <p:cNvPr id="2" name="Picture 2">
            <a:extLst>
              <a:ext uri="{FF2B5EF4-FFF2-40B4-BE49-F238E27FC236}">
                <a16:creationId xmlns:a16="http://schemas.microsoft.com/office/drawing/2014/main" id="{96AD9070-3E48-32BD-D475-C9C0B70FD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85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C7B98D7B-D737-4345-B643-86899F190710}"/>
              </a:ext>
            </a:extLst>
          </p:cNvPr>
          <p:cNvSpPr>
            <a:spLocks noGrp="1"/>
          </p:cNvSpPr>
          <p:nvPr>
            <p:ph type="title"/>
          </p:nvPr>
        </p:nvSpPr>
        <p:spPr/>
        <p:txBody>
          <a:bodyPr>
            <a:normAutofit/>
          </a:bodyPr>
          <a:lstStyle/>
          <a:p>
            <a:r>
              <a:rPr lang="en-US" sz="4000" dirty="0"/>
              <a:t>RadixAttention handles complex reuse patterns</a:t>
            </a:r>
          </a:p>
        </p:txBody>
      </p:sp>
      <p:sp>
        <p:nvSpPr>
          <p:cNvPr id="4" name="Slide Number Placeholder 3">
            <a:extLst>
              <a:ext uri="{FF2B5EF4-FFF2-40B4-BE49-F238E27FC236}">
                <a16:creationId xmlns:a16="http://schemas.microsoft.com/office/drawing/2014/main" id="{90C32B2D-74FB-9F7F-D154-DFB05D85710E}"/>
              </a:ext>
            </a:extLst>
          </p:cNvPr>
          <p:cNvSpPr>
            <a:spLocks noGrp="1"/>
          </p:cNvSpPr>
          <p:nvPr>
            <p:ph type="sldNum" sz="quarter" idx="12"/>
          </p:nvPr>
        </p:nvSpPr>
        <p:spPr/>
        <p:txBody>
          <a:bodyPr/>
          <a:lstStyle/>
          <a:p>
            <a:fld id="{3C0E9E67-DC82-384E-B629-BB271AF23C8D}" type="slidenum">
              <a:rPr lang="en-US" smtClean="0"/>
              <a:t>15</a:t>
            </a:fld>
            <a:endParaRPr lang="en-US"/>
          </a:p>
        </p:txBody>
      </p:sp>
      <p:pic>
        <p:nvPicPr>
          <p:cNvPr id="7" name="Picture 6">
            <a:extLst>
              <a:ext uri="{FF2B5EF4-FFF2-40B4-BE49-F238E27FC236}">
                <a16:creationId xmlns:a16="http://schemas.microsoft.com/office/drawing/2014/main" id="{10D53082-61BA-9A31-32BF-4A5FC11A49DD}"/>
              </a:ext>
            </a:extLst>
          </p:cNvPr>
          <p:cNvPicPr>
            <a:picLocks noChangeAspect="1"/>
          </p:cNvPicPr>
          <p:nvPr/>
        </p:nvPicPr>
        <p:blipFill rotWithShape="1">
          <a:blip r:embed="rId3"/>
          <a:srcRect l="54575" t="67990"/>
          <a:stretch/>
        </p:blipFill>
        <p:spPr>
          <a:xfrm>
            <a:off x="324908" y="2243228"/>
            <a:ext cx="6323446" cy="3560581"/>
          </a:xfrm>
          <a:prstGeom prst="rect">
            <a:avLst/>
          </a:prstGeom>
        </p:spPr>
      </p:pic>
      <p:sp>
        <p:nvSpPr>
          <p:cNvPr id="5" name="TextBox 4">
            <a:extLst>
              <a:ext uri="{FF2B5EF4-FFF2-40B4-BE49-F238E27FC236}">
                <a16:creationId xmlns:a16="http://schemas.microsoft.com/office/drawing/2014/main" id="{EA4771E1-A74E-234F-4EE5-6A62D944E905}"/>
              </a:ext>
            </a:extLst>
          </p:cNvPr>
          <p:cNvSpPr txBox="1"/>
          <p:nvPr/>
        </p:nvSpPr>
        <p:spPr>
          <a:xfrm>
            <a:off x="6648354" y="2577698"/>
            <a:ext cx="4278959" cy="1384995"/>
          </a:xfrm>
          <a:prstGeom prst="rect">
            <a:avLst/>
          </a:prstGeom>
          <a:noFill/>
        </p:spPr>
        <p:txBody>
          <a:bodyPr wrap="square">
            <a:spAutoFit/>
          </a:bodyPr>
          <a:lstStyle/>
          <a:p>
            <a:r>
              <a:rPr lang="en-US" sz="2800" dirty="0"/>
              <a:t>RadixAttention enables </a:t>
            </a:r>
            <a:r>
              <a:rPr lang="en-US" sz="2800" b="1" dirty="0">
                <a:solidFill>
                  <a:schemeClr val="accent1"/>
                </a:solidFill>
              </a:rPr>
              <a:t>efficient</a:t>
            </a:r>
            <a:r>
              <a:rPr lang="zh-CN" altLang="en-US" sz="2800" b="1" dirty="0">
                <a:solidFill>
                  <a:schemeClr val="accent1"/>
                </a:solidFill>
              </a:rPr>
              <a:t> </a:t>
            </a:r>
            <a:r>
              <a:rPr lang="en-US" sz="2800" b="1" dirty="0">
                <a:solidFill>
                  <a:schemeClr val="accent1"/>
                </a:solidFill>
              </a:rPr>
              <a:t>prefix matching, insertion, and eviction.</a:t>
            </a:r>
            <a:endParaRPr lang="en-US" sz="2800" dirty="0"/>
          </a:p>
        </p:txBody>
      </p:sp>
      <p:sp>
        <p:nvSpPr>
          <p:cNvPr id="2" name="TextBox 1">
            <a:extLst>
              <a:ext uri="{FF2B5EF4-FFF2-40B4-BE49-F238E27FC236}">
                <a16:creationId xmlns:a16="http://schemas.microsoft.com/office/drawing/2014/main" id="{9632D385-CEDF-F0C8-2A28-3CDBFD1606BB}"/>
              </a:ext>
            </a:extLst>
          </p:cNvPr>
          <p:cNvSpPr txBox="1"/>
          <p:nvPr/>
        </p:nvSpPr>
        <p:spPr>
          <a:xfrm>
            <a:off x="6648354" y="4515233"/>
            <a:ext cx="4877610" cy="954107"/>
          </a:xfrm>
          <a:prstGeom prst="rect">
            <a:avLst/>
          </a:prstGeom>
          <a:noFill/>
        </p:spPr>
        <p:txBody>
          <a:bodyPr wrap="square">
            <a:spAutoFit/>
          </a:bodyPr>
          <a:lstStyle/>
          <a:p>
            <a:r>
              <a:rPr lang="en-US" sz="2800" dirty="0"/>
              <a:t>It handles trees with hundreds of thousands of tokens.</a:t>
            </a:r>
          </a:p>
        </p:txBody>
      </p:sp>
      <p:pic>
        <p:nvPicPr>
          <p:cNvPr id="3" name="Picture 2">
            <a:extLst>
              <a:ext uri="{FF2B5EF4-FFF2-40B4-BE49-F238E27FC236}">
                <a16:creationId xmlns:a16="http://schemas.microsoft.com/office/drawing/2014/main" id="{E3744AD7-7283-80DB-052F-DC5E91B9D0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6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1AB3-136F-F424-4C36-4E815519D659}"/>
              </a:ext>
            </a:extLst>
          </p:cNvPr>
          <p:cNvSpPr>
            <a:spLocks noGrp="1"/>
          </p:cNvSpPr>
          <p:nvPr>
            <p:ph type="title"/>
          </p:nvPr>
        </p:nvSpPr>
        <p:spPr>
          <a:xfrm>
            <a:off x="838199" y="365125"/>
            <a:ext cx="11015133" cy="1325563"/>
          </a:xfrm>
        </p:spPr>
        <p:txBody>
          <a:bodyPr>
            <a:normAutofit/>
          </a:bodyPr>
          <a:lstStyle/>
          <a:p>
            <a:r>
              <a:rPr lang="en-US" sz="4000" dirty="0">
                <a:latin typeface="+mn-lt"/>
              </a:rPr>
              <a:t>Cache-aware scheduling increases cache hit rate</a:t>
            </a:r>
          </a:p>
        </p:txBody>
      </p:sp>
      <p:sp>
        <p:nvSpPr>
          <p:cNvPr id="4" name="Slide Number Placeholder 3">
            <a:extLst>
              <a:ext uri="{FF2B5EF4-FFF2-40B4-BE49-F238E27FC236}">
                <a16:creationId xmlns:a16="http://schemas.microsoft.com/office/drawing/2014/main" id="{DDA67C65-228C-C76C-F78D-E85B2693AB9D}"/>
              </a:ext>
            </a:extLst>
          </p:cNvPr>
          <p:cNvSpPr>
            <a:spLocks noGrp="1"/>
          </p:cNvSpPr>
          <p:nvPr>
            <p:ph type="sldNum" sz="quarter" idx="12"/>
          </p:nvPr>
        </p:nvSpPr>
        <p:spPr/>
        <p:txBody>
          <a:bodyPr/>
          <a:lstStyle/>
          <a:p>
            <a:fld id="{3C0E9E67-DC82-384E-B629-BB271AF23C8D}" type="slidenum">
              <a:rPr lang="en-US" smtClean="0"/>
              <a:t>16</a:t>
            </a:fld>
            <a:endParaRPr lang="en-US"/>
          </a:p>
        </p:txBody>
      </p:sp>
      <p:sp>
        <p:nvSpPr>
          <p:cNvPr id="5" name="TextBox 4">
            <a:extLst>
              <a:ext uri="{FF2B5EF4-FFF2-40B4-BE49-F238E27FC236}">
                <a16:creationId xmlns:a16="http://schemas.microsoft.com/office/drawing/2014/main" id="{2B20DE47-BE12-4B83-D2DC-1F6E90B3378E}"/>
              </a:ext>
            </a:extLst>
          </p:cNvPr>
          <p:cNvSpPr txBox="1"/>
          <p:nvPr/>
        </p:nvSpPr>
        <p:spPr>
          <a:xfrm>
            <a:off x="838199" y="3298982"/>
            <a:ext cx="10320454" cy="954107"/>
          </a:xfrm>
          <a:prstGeom prst="rect">
            <a:avLst/>
          </a:prstGeom>
          <a:noFill/>
        </p:spPr>
        <p:txBody>
          <a:bodyPr wrap="none" rtlCol="0">
            <a:spAutoFit/>
          </a:bodyPr>
          <a:lstStyle/>
          <a:p>
            <a:r>
              <a:rPr lang="en-US" sz="2800" b="1" dirty="0"/>
              <a:t>Single worker case</a:t>
            </a:r>
          </a:p>
          <a:p>
            <a:r>
              <a:rPr lang="en-US" sz="2800" dirty="0"/>
              <a:t>Sort the requests in the queue according to matched prefix length </a:t>
            </a:r>
          </a:p>
        </p:txBody>
      </p:sp>
      <p:sp>
        <p:nvSpPr>
          <p:cNvPr id="6" name="TextBox 5">
            <a:extLst>
              <a:ext uri="{FF2B5EF4-FFF2-40B4-BE49-F238E27FC236}">
                <a16:creationId xmlns:a16="http://schemas.microsoft.com/office/drawing/2014/main" id="{0C714E3D-13D9-A1CA-C8F2-FE31DCE32FD4}"/>
              </a:ext>
            </a:extLst>
          </p:cNvPr>
          <p:cNvSpPr txBox="1"/>
          <p:nvPr/>
        </p:nvSpPr>
        <p:spPr>
          <a:xfrm>
            <a:off x="838200" y="4899565"/>
            <a:ext cx="9051902" cy="954107"/>
          </a:xfrm>
          <a:prstGeom prst="rect">
            <a:avLst/>
          </a:prstGeom>
          <a:noFill/>
        </p:spPr>
        <p:txBody>
          <a:bodyPr wrap="none" rtlCol="0">
            <a:spAutoFit/>
          </a:bodyPr>
          <a:lstStyle/>
          <a:p>
            <a:r>
              <a:rPr lang="en-US" sz="2800" b="1"/>
              <a:t>Distributed case</a:t>
            </a:r>
          </a:p>
          <a:p>
            <a:r>
              <a:rPr lang="en-US" sz="2800"/>
              <a:t>Route the requests to the worker with the matching cache</a:t>
            </a:r>
          </a:p>
        </p:txBody>
      </p:sp>
      <p:sp>
        <p:nvSpPr>
          <p:cNvPr id="3" name="TextBox 2">
            <a:extLst>
              <a:ext uri="{FF2B5EF4-FFF2-40B4-BE49-F238E27FC236}">
                <a16:creationId xmlns:a16="http://schemas.microsoft.com/office/drawing/2014/main" id="{1FCC9A1E-7B3D-82F4-97A1-D17601B92C6B}"/>
              </a:ext>
            </a:extLst>
          </p:cNvPr>
          <p:cNvSpPr txBox="1"/>
          <p:nvPr/>
        </p:nvSpPr>
        <p:spPr>
          <a:xfrm>
            <a:off x="838199" y="2129286"/>
            <a:ext cx="11015132" cy="523220"/>
          </a:xfrm>
          <a:prstGeom prst="rect">
            <a:avLst/>
          </a:prstGeom>
          <a:noFill/>
        </p:spPr>
        <p:txBody>
          <a:bodyPr wrap="square" rtlCol="0">
            <a:spAutoFit/>
          </a:bodyPr>
          <a:lstStyle/>
          <a:p>
            <a:r>
              <a:rPr lang="en-US" sz="2800" b="1" dirty="0"/>
              <a:t>Idea</a:t>
            </a:r>
            <a:r>
              <a:rPr lang="en-US" sz="2800" dirty="0"/>
              <a:t>: Utilize </a:t>
            </a:r>
            <a:r>
              <a:rPr lang="en-US" sz="2800" b="1" dirty="0">
                <a:solidFill>
                  <a:schemeClr val="accent1"/>
                </a:solidFill>
              </a:rPr>
              <a:t>user annotations </a:t>
            </a:r>
            <a:r>
              <a:rPr lang="en-US" sz="2800" dirty="0"/>
              <a:t>and </a:t>
            </a:r>
            <a:r>
              <a:rPr lang="en-US" sz="2800" b="1" dirty="0">
                <a:solidFill>
                  <a:schemeClr val="accent1"/>
                </a:solidFill>
              </a:rPr>
              <a:t>runtime metrics</a:t>
            </a:r>
            <a:r>
              <a:rPr lang="en-US" sz="2800" dirty="0"/>
              <a:t> for scheduling</a:t>
            </a:r>
          </a:p>
        </p:txBody>
      </p:sp>
      <p:pic>
        <p:nvPicPr>
          <p:cNvPr id="7" name="Picture 2">
            <a:extLst>
              <a:ext uri="{FF2B5EF4-FFF2-40B4-BE49-F238E27FC236}">
                <a16:creationId xmlns:a16="http://schemas.microsoft.com/office/drawing/2014/main" id="{35FBBD9D-BD03-38E9-3D1C-1BABD3B36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0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DC17F-781A-D9CE-EF2D-9B9C9B93C4DB}"/>
              </a:ext>
            </a:extLst>
          </p:cNvPr>
          <p:cNvSpPr>
            <a:spLocks noGrp="1"/>
          </p:cNvSpPr>
          <p:nvPr>
            <p:ph type="title"/>
          </p:nvPr>
        </p:nvSpPr>
        <p:spPr/>
        <p:txBody>
          <a:bodyPr>
            <a:normAutofit/>
          </a:bodyPr>
          <a:lstStyle/>
          <a:p>
            <a:r>
              <a:rPr lang="en-US" sz="4000" b="1" dirty="0"/>
              <a:t>Results</a:t>
            </a:r>
            <a:r>
              <a:rPr lang="en-US" sz="4000" dirty="0"/>
              <a:t>: SGLang is fast and flexible</a:t>
            </a:r>
          </a:p>
        </p:txBody>
      </p:sp>
      <p:sp>
        <p:nvSpPr>
          <p:cNvPr id="5" name="TextBox 4">
            <a:extLst>
              <a:ext uri="{FF2B5EF4-FFF2-40B4-BE49-F238E27FC236}">
                <a16:creationId xmlns:a16="http://schemas.microsoft.com/office/drawing/2014/main" id="{AE2E6CD8-61EF-6274-87E5-E1D4D2F2FE4B}"/>
              </a:ext>
            </a:extLst>
          </p:cNvPr>
          <p:cNvSpPr txBox="1"/>
          <p:nvPr/>
        </p:nvSpPr>
        <p:spPr>
          <a:xfrm>
            <a:off x="838200" y="1613568"/>
            <a:ext cx="9012404" cy="537648"/>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en-US" sz="2400" dirty="0"/>
              <a:t>Up to </a:t>
            </a:r>
            <a:r>
              <a:rPr lang="en-US" sz="2400" b="1" dirty="0"/>
              <a:t>5x higher throughput</a:t>
            </a:r>
            <a:r>
              <a:rPr lang="en-US" sz="2400" dirty="0"/>
              <a:t> with KV cache reuse and parallelism</a:t>
            </a:r>
          </a:p>
        </p:txBody>
      </p:sp>
      <p:sp>
        <p:nvSpPr>
          <p:cNvPr id="3" name="Slide Number Placeholder 3">
            <a:extLst>
              <a:ext uri="{FF2B5EF4-FFF2-40B4-BE49-F238E27FC236}">
                <a16:creationId xmlns:a16="http://schemas.microsoft.com/office/drawing/2014/main" id="{F444C74C-A8E0-2B3C-F865-0338066F303E}"/>
              </a:ext>
            </a:extLst>
          </p:cNvPr>
          <p:cNvSpPr>
            <a:spLocks noGrp="1"/>
          </p:cNvSpPr>
          <p:nvPr>
            <p:ph type="sldNum" sz="quarter" idx="12"/>
          </p:nvPr>
        </p:nvSpPr>
        <p:spPr>
          <a:xfrm>
            <a:off x="8610600" y="6356350"/>
            <a:ext cx="2743200" cy="365125"/>
          </a:xfrm>
        </p:spPr>
        <p:txBody>
          <a:bodyPr/>
          <a:lstStyle/>
          <a:p>
            <a:fld id="{3C0E9E67-DC82-384E-B629-BB271AF23C8D}" type="slidenum">
              <a:rPr lang="en-US" smtClean="0"/>
              <a:t>17</a:t>
            </a:fld>
            <a:endParaRPr lang="en-US"/>
          </a:p>
        </p:txBody>
      </p:sp>
      <p:sp>
        <p:nvSpPr>
          <p:cNvPr id="6" name="Google Shape;1131;p39">
            <a:extLst>
              <a:ext uri="{FF2B5EF4-FFF2-40B4-BE49-F238E27FC236}">
                <a16:creationId xmlns:a16="http://schemas.microsoft.com/office/drawing/2014/main" id="{E7D3BEE3-8BD7-0C45-38D2-012372C3E1DD}"/>
              </a:ext>
            </a:extLst>
          </p:cNvPr>
          <p:cNvSpPr txBox="1"/>
          <p:nvPr/>
        </p:nvSpPr>
        <p:spPr>
          <a:xfrm>
            <a:off x="1345906" y="6356350"/>
            <a:ext cx="9500187" cy="441605"/>
          </a:xfrm>
          <a:prstGeom prst="rect">
            <a:avLst/>
          </a:prstGeom>
          <a:noFill/>
          <a:ln>
            <a:noFill/>
          </a:ln>
        </p:spPr>
        <p:txBody>
          <a:bodyPr spcFirstLastPara="1" wrap="square" lIns="121900" tIns="60933" rIns="121900" bIns="60933" anchor="t" anchorCtr="0">
            <a:spAutoFit/>
          </a:bodyPr>
          <a:lstStyle/>
          <a:p>
            <a:pPr algn="ctr" defTabSz="1219170">
              <a:lnSpc>
                <a:spcPct val="115000"/>
              </a:lnSpc>
              <a:buClr>
                <a:srgbClr val="000000"/>
              </a:buClr>
            </a:pPr>
            <a:r>
              <a:rPr lang="en-US" kern="0" dirty="0">
                <a:solidFill>
                  <a:schemeClr val="accent3"/>
                </a:solidFill>
                <a:cs typeface="Arial"/>
                <a:sym typeface="Arial"/>
              </a:rPr>
              <a:t>Source: SGLang v0.1 blog, </a:t>
            </a:r>
            <a:r>
              <a:rPr lang="en-US" kern="0" dirty="0">
                <a:solidFill>
                  <a:schemeClr val="accent3"/>
                </a:solidFill>
                <a:cs typeface="Arial"/>
                <a:sym typeface="Arial"/>
                <a:hlinkClick r:id="rId3"/>
              </a:rPr>
              <a:t>https://lmsys.org/blog/2024-01-17-sglang/</a:t>
            </a:r>
            <a:r>
              <a:rPr lang="en-US" kern="0" dirty="0">
                <a:solidFill>
                  <a:schemeClr val="accent3"/>
                </a:solidFill>
                <a:cs typeface="Arial"/>
                <a:sym typeface="Arial"/>
              </a:rPr>
              <a:t> </a:t>
            </a:r>
            <a:endParaRPr kern="0" dirty="0">
              <a:solidFill>
                <a:schemeClr val="accent3"/>
              </a:solidFill>
              <a:cs typeface="Arial"/>
              <a:sym typeface="Arial"/>
            </a:endParaRPr>
          </a:p>
        </p:txBody>
      </p:sp>
      <p:sp>
        <p:nvSpPr>
          <p:cNvPr id="8" name="TextBox 7">
            <a:extLst>
              <a:ext uri="{FF2B5EF4-FFF2-40B4-BE49-F238E27FC236}">
                <a16:creationId xmlns:a16="http://schemas.microsoft.com/office/drawing/2014/main" id="{9A26639A-2144-3F9C-144E-529647FB3746}"/>
              </a:ext>
            </a:extLst>
          </p:cNvPr>
          <p:cNvSpPr txBox="1"/>
          <p:nvPr/>
        </p:nvSpPr>
        <p:spPr>
          <a:xfrm>
            <a:off x="838200" y="2283592"/>
            <a:ext cx="10007893" cy="537648"/>
          </a:xfrm>
          <a:prstGeom prst="rect">
            <a:avLst/>
          </a:prstGeom>
          <a:noFill/>
        </p:spPr>
        <p:txBody>
          <a:bodyPr wrap="square">
            <a:spAutoFit/>
          </a:bodyPr>
          <a:lstStyle/>
          <a:p>
            <a:pPr marL="342900" marR="0" lvl="0" indent="-3429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black"/>
                </a:solidFill>
                <a:effectLst/>
                <a:uLnTx/>
                <a:uFillTx/>
                <a:ea typeface="+mn-ea"/>
                <a:cs typeface="+mn-cs"/>
              </a:rPr>
              <a:t>Works</a:t>
            </a:r>
            <a:r>
              <a:rPr kumimoji="0" lang="en-US" sz="2400" i="0" u="none" strike="noStrike" kern="1200" cap="none" spc="0" normalizeH="0" noProof="0" dirty="0">
                <a:ln>
                  <a:noFill/>
                </a:ln>
                <a:solidFill>
                  <a:prstClr val="black"/>
                </a:solidFill>
                <a:effectLst/>
                <a:uLnTx/>
                <a:uFillTx/>
                <a:ea typeface="+mn-ea"/>
                <a:cs typeface="+mn-cs"/>
              </a:rPr>
              <a:t> automatically across workloads and </a:t>
            </a:r>
            <a:r>
              <a:rPr lang="en-US" sz="2400" noProof="0" dirty="0">
                <a:solidFill>
                  <a:prstClr val="black"/>
                </a:solidFill>
              </a:rPr>
              <a:t>text/image tokens</a:t>
            </a:r>
            <a:endParaRPr kumimoji="0" lang="en-US" sz="2400" i="0" u="none" strike="noStrike" kern="1200" cap="none" spc="0" normalizeH="0" baseline="0" noProof="0" dirty="0">
              <a:ln>
                <a:noFill/>
              </a:ln>
              <a:solidFill>
                <a:prstClr val="black"/>
              </a:solidFill>
              <a:effectLst/>
              <a:uLnTx/>
              <a:uFillTx/>
              <a:ea typeface="+mn-ea"/>
              <a:cs typeface="+mn-cs"/>
            </a:endParaRPr>
          </a:p>
        </p:txBody>
      </p:sp>
      <p:pic>
        <p:nvPicPr>
          <p:cNvPr id="15362" name="Picture 2">
            <a:extLst>
              <a:ext uri="{FF2B5EF4-FFF2-40B4-BE49-F238E27FC236}">
                <a16:creationId xmlns:a16="http://schemas.microsoft.com/office/drawing/2014/main" id="{0D4F3F69-045B-46E5-018D-48F15565B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939131"/>
            <a:ext cx="12192000" cy="30654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F24204C-5F6A-BC7A-6346-73EE24295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10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B3CB-59E9-6CEB-B972-CC4DD0A33446}"/>
              </a:ext>
            </a:extLst>
          </p:cNvPr>
          <p:cNvSpPr>
            <a:spLocks noGrp="1"/>
          </p:cNvSpPr>
          <p:nvPr>
            <p:ph type="title"/>
          </p:nvPr>
        </p:nvSpPr>
        <p:spPr/>
        <p:txBody>
          <a:bodyPr>
            <a:noAutofit/>
          </a:bodyPr>
          <a:lstStyle/>
          <a:p>
            <a:r>
              <a:rPr lang="en-US" sz="4000" b="1" dirty="0"/>
              <a:t>Technique 2: </a:t>
            </a:r>
            <a:r>
              <a:rPr lang="en-US" sz="4000" dirty="0"/>
              <a:t>Efficient constrained decoding</a:t>
            </a:r>
          </a:p>
        </p:txBody>
      </p:sp>
      <p:sp>
        <p:nvSpPr>
          <p:cNvPr id="4" name="Slide Number Placeholder 3">
            <a:extLst>
              <a:ext uri="{FF2B5EF4-FFF2-40B4-BE49-F238E27FC236}">
                <a16:creationId xmlns:a16="http://schemas.microsoft.com/office/drawing/2014/main" id="{5ABA5FE7-4B75-37C7-949B-251F0F345DF6}"/>
              </a:ext>
            </a:extLst>
          </p:cNvPr>
          <p:cNvSpPr>
            <a:spLocks noGrp="1"/>
          </p:cNvSpPr>
          <p:nvPr>
            <p:ph type="sldNum" sz="quarter" idx="12"/>
          </p:nvPr>
        </p:nvSpPr>
        <p:spPr/>
        <p:txBody>
          <a:bodyPr/>
          <a:lstStyle/>
          <a:p>
            <a:fld id="{B4232167-CC88-8041-8F46-6E4EE3B0994D}" type="slidenum">
              <a:rPr lang="en-US" smtClean="0"/>
              <a:t>18</a:t>
            </a:fld>
            <a:endParaRPr lang="en-US"/>
          </a:p>
        </p:txBody>
      </p:sp>
      <p:pic>
        <p:nvPicPr>
          <p:cNvPr id="27650" name="Picture 2" descr="A screen shot of a computer&#10;&#10;Description automatically generated">
            <a:extLst>
              <a:ext uri="{FF2B5EF4-FFF2-40B4-BE49-F238E27FC236}">
                <a16:creationId xmlns:a16="http://schemas.microsoft.com/office/drawing/2014/main" id="{B23A3B7F-43A7-3D7C-D94C-436D2841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81574"/>
            <a:ext cx="6900752" cy="4658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645B44-0530-DB69-8FED-D612DA782A35}"/>
              </a:ext>
            </a:extLst>
          </p:cNvPr>
          <p:cNvSpPr txBox="1"/>
          <p:nvPr/>
        </p:nvSpPr>
        <p:spPr>
          <a:xfrm>
            <a:off x="838200" y="1490633"/>
            <a:ext cx="7903126" cy="400110"/>
          </a:xfrm>
          <a:prstGeom prst="rect">
            <a:avLst/>
          </a:prstGeom>
          <a:noFill/>
        </p:spPr>
        <p:txBody>
          <a:bodyPr wrap="none" rtlCol="0">
            <a:spAutoFit/>
          </a:bodyPr>
          <a:lstStyle/>
          <a:p>
            <a:r>
              <a:rPr lang="en-US" sz="2000" dirty="0"/>
              <a:t>Workload: Generate the descriptions of characters in the JSON format </a:t>
            </a:r>
          </a:p>
        </p:txBody>
      </p:sp>
      <p:pic>
        <p:nvPicPr>
          <p:cNvPr id="6" name="Picture 2" descr="A black background with a black square&#10;&#10;Description automatically generated with medium confidence">
            <a:extLst>
              <a:ext uri="{FF2B5EF4-FFF2-40B4-BE49-F238E27FC236}">
                <a16:creationId xmlns:a16="http://schemas.microsoft.com/office/drawing/2014/main" id="{7BFAA3FD-4009-1D75-9CD0-E821E172F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24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1B2D4-35F7-9BF3-1505-A0058D7F4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783A8-E2E9-B48D-7112-0EBF2F1F60AC}"/>
              </a:ext>
            </a:extLst>
          </p:cNvPr>
          <p:cNvSpPr>
            <a:spLocks noGrp="1"/>
          </p:cNvSpPr>
          <p:nvPr>
            <p:ph type="title"/>
          </p:nvPr>
        </p:nvSpPr>
        <p:spPr>
          <a:xfrm>
            <a:off x="838199" y="365125"/>
            <a:ext cx="10904145" cy="1325563"/>
          </a:xfrm>
        </p:spPr>
        <p:txBody>
          <a:bodyPr>
            <a:noAutofit/>
          </a:bodyPr>
          <a:lstStyle/>
          <a:p>
            <a:r>
              <a:rPr lang="en-US" sz="3600" dirty="0"/>
              <a:t>Constrained decoding works by masking the invalid tokens</a:t>
            </a:r>
          </a:p>
        </p:txBody>
      </p:sp>
      <p:sp>
        <p:nvSpPr>
          <p:cNvPr id="4" name="Slide Number Placeholder 3">
            <a:extLst>
              <a:ext uri="{FF2B5EF4-FFF2-40B4-BE49-F238E27FC236}">
                <a16:creationId xmlns:a16="http://schemas.microsoft.com/office/drawing/2014/main" id="{D58DBEE0-CD3A-82E9-F9D9-5FB96E8414CF}"/>
              </a:ext>
            </a:extLst>
          </p:cNvPr>
          <p:cNvSpPr>
            <a:spLocks noGrp="1"/>
          </p:cNvSpPr>
          <p:nvPr>
            <p:ph type="sldNum" sz="quarter" idx="12"/>
          </p:nvPr>
        </p:nvSpPr>
        <p:spPr/>
        <p:txBody>
          <a:bodyPr/>
          <a:lstStyle/>
          <a:p>
            <a:fld id="{B4232167-CC88-8041-8F46-6E4EE3B0994D}" type="slidenum">
              <a:rPr lang="en-US" smtClean="0"/>
              <a:t>19</a:t>
            </a:fld>
            <a:endParaRPr lang="en-US"/>
          </a:p>
        </p:txBody>
      </p:sp>
      <p:pic>
        <p:nvPicPr>
          <p:cNvPr id="6" name="Picture 2">
            <a:extLst>
              <a:ext uri="{FF2B5EF4-FFF2-40B4-BE49-F238E27FC236}">
                <a16:creationId xmlns:a16="http://schemas.microsoft.com/office/drawing/2014/main" id="{43FFEFB4-DF3D-9AE6-6FBE-1D7E1FD72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035108C0-398D-7DAA-EFCC-C50777887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18056"/>
            <a:ext cx="9177346" cy="42839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7052AC-8EBB-DA7D-68BB-162DBDE03F9D}"/>
              </a:ext>
            </a:extLst>
          </p:cNvPr>
          <p:cNvSpPr txBox="1"/>
          <p:nvPr/>
        </p:nvSpPr>
        <p:spPr>
          <a:xfrm>
            <a:off x="838199" y="1785040"/>
            <a:ext cx="10584949" cy="400110"/>
          </a:xfrm>
          <a:prstGeom prst="rect">
            <a:avLst/>
          </a:prstGeom>
          <a:noFill/>
        </p:spPr>
        <p:txBody>
          <a:bodyPr wrap="none" rtlCol="0">
            <a:spAutoFit/>
          </a:bodyPr>
          <a:lstStyle/>
          <a:p>
            <a:r>
              <a:rPr lang="en-US" sz="2000" b="1" dirty="0"/>
              <a:t>Constraint decoding</a:t>
            </a:r>
            <a:r>
              <a:rPr lang="en-US" sz="2000" dirty="0"/>
              <a:t>: JSON schema -&gt; regular expression -&gt; finite state machine -&gt;  logit mask</a:t>
            </a:r>
          </a:p>
        </p:txBody>
      </p:sp>
    </p:spTree>
    <p:extLst>
      <p:ext uri="{BB962C8B-B14F-4D97-AF65-F5344CB8AC3E}">
        <p14:creationId xmlns:p14="http://schemas.microsoft.com/office/powerpoint/2010/main" val="33179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D161-39F0-A282-512B-47AE3FAF9D27}"/>
              </a:ext>
            </a:extLst>
          </p:cNvPr>
          <p:cNvSpPr>
            <a:spLocks noGrp="1"/>
          </p:cNvSpPr>
          <p:nvPr>
            <p:ph type="title"/>
          </p:nvPr>
        </p:nvSpPr>
        <p:spPr/>
        <p:txBody>
          <a:bodyPr>
            <a:normAutofit/>
          </a:bodyPr>
          <a:lstStyle/>
          <a:p>
            <a:r>
              <a:rPr lang="en-US" b="1" dirty="0"/>
              <a:t>Content</a:t>
            </a:r>
          </a:p>
        </p:txBody>
      </p:sp>
      <p:sp>
        <p:nvSpPr>
          <p:cNvPr id="3" name="Content Placeholder 2">
            <a:extLst>
              <a:ext uri="{FF2B5EF4-FFF2-40B4-BE49-F238E27FC236}">
                <a16:creationId xmlns:a16="http://schemas.microsoft.com/office/drawing/2014/main" id="{9D4CC7B9-116D-327D-3FAB-D546D25A14EF}"/>
              </a:ext>
            </a:extLst>
          </p:cNvPr>
          <p:cNvSpPr>
            <a:spLocks noGrp="1"/>
          </p:cNvSpPr>
          <p:nvPr>
            <p:ph idx="1"/>
          </p:nvPr>
        </p:nvSpPr>
        <p:spPr/>
        <p:txBody>
          <a:bodyPr/>
          <a:lstStyle/>
          <a:p>
            <a:pPr marL="0" indent="0">
              <a:buNone/>
            </a:pPr>
            <a:r>
              <a:rPr lang="en-US" dirty="0"/>
              <a:t>SGLang overview</a:t>
            </a:r>
            <a:endParaRPr lang="en-US" sz="2000" dirty="0">
              <a:solidFill>
                <a:schemeClr val="accent1"/>
              </a:solidFill>
            </a:endParaRPr>
          </a:p>
          <a:p>
            <a:pPr marL="0" indent="0">
              <a:buNone/>
            </a:pPr>
            <a:r>
              <a:rPr lang="en-US" dirty="0"/>
              <a:t>Major techniques</a:t>
            </a:r>
            <a:endParaRPr lang="en-US" sz="2000" dirty="0">
              <a:solidFill>
                <a:schemeClr val="accent1"/>
              </a:solidFill>
            </a:endParaRPr>
          </a:p>
          <a:p>
            <a:pPr lvl="1"/>
            <a:r>
              <a:rPr lang="en-US" sz="2000" dirty="0">
                <a:solidFill>
                  <a:schemeClr val="tx1">
                    <a:lumMod val="50000"/>
                    <a:lumOff val="50000"/>
                  </a:schemeClr>
                </a:solidFill>
              </a:rPr>
              <a:t>Efficient KV cache reuse with RadixAttention</a:t>
            </a:r>
          </a:p>
          <a:p>
            <a:pPr lvl="1"/>
            <a:r>
              <a:rPr lang="en-US" sz="2000" dirty="0">
                <a:solidFill>
                  <a:schemeClr val="tx1">
                    <a:lumMod val="50000"/>
                    <a:lumOff val="50000"/>
                  </a:schemeClr>
                </a:solidFill>
              </a:rPr>
              <a:t>Efficient constrained decoding with compressed finite state machine</a:t>
            </a:r>
          </a:p>
          <a:p>
            <a:pPr lvl="1"/>
            <a:r>
              <a:rPr lang="en-US" sz="2000" dirty="0">
                <a:solidFill>
                  <a:schemeClr val="tx1">
                    <a:lumMod val="50000"/>
                    <a:lumOff val="50000"/>
                  </a:schemeClr>
                </a:solidFill>
              </a:rPr>
              <a:t>Low-overhead CPU scheduling</a:t>
            </a:r>
          </a:p>
          <a:p>
            <a:pPr lvl="1"/>
            <a:r>
              <a:rPr lang="en-US" sz="2000" dirty="0">
                <a:solidFill>
                  <a:schemeClr val="tx1">
                    <a:lumMod val="50000"/>
                    <a:lumOff val="50000"/>
                  </a:schemeClr>
                </a:solidFill>
              </a:rPr>
              <a:t>Torch native optimizations (</a:t>
            </a:r>
            <a:r>
              <a:rPr lang="en-US" sz="2000" dirty="0" err="1">
                <a:solidFill>
                  <a:schemeClr val="tx1">
                    <a:lumMod val="50000"/>
                    <a:lumOff val="50000"/>
                  </a:schemeClr>
                </a:solidFill>
              </a:rPr>
              <a:t>torch.compile</a:t>
            </a:r>
            <a:r>
              <a:rPr lang="en-US" sz="2000" dirty="0">
                <a:solidFill>
                  <a:schemeClr val="tx1">
                    <a:lumMod val="50000"/>
                    <a:lumOff val="50000"/>
                  </a:schemeClr>
                </a:solidFill>
              </a:rPr>
              <a:t>, </a:t>
            </a:r>
            <a:r>
              <a:rPr lang="en-US" sz="2000" dirty="0" err="1">
                <a:solidFill>
                  <a:schemeClr val="tx1">
                    <a:lumMod val="50000"/>
                    <a:lumOff val="50000"/>
                  </a:schemeClr>
                </a:solidFill>
              </a:rPr>
              <a:t>torchao</a:t>
            </a:r>
            <a:r>
              <a:rPr lang="en-US" sz="2000" dirty="0">
                <a:solidFill>
                  <a:schemeClr val="tx1">
                    <a:lumMod val="50000"/>
                    <a:lumOff val="50000"/>
                  </a:schemeClr>
                </a:solidFill>
              </a:rPr>
              <a:t>)</a:t>
            </a:r>
          </a:p>
          <a:p>
            <a:pPr marL="0" indent="0">
              <a:buNone/>
            </a:pPr>
            <a:r>
              <a:rPr lang="en-US" dirty="0"/>
              <a:t>Preliminary benchmark results on MI300</a:t>
            </a:r>
          </a:p>
          <a:p>
            <a:pPr marL="0" indent="0">
              <a:buNone/>
            </a:pPr>
            <a:r>
              <a:rPr lang="en-US" dirty="0"/>
              <a:t>Open-source community and roadmap</a:t>
            </a:r>
            <a:endParaRPr lang="en-US" dirty="0">
              <a:solidFill>
                <a:schemeClr val="accent1"/>
              </a:solidFill>
            </a:endParaRPr>
          </a:p>
        </p:txBody>
      </p:sp>
      <p:pic>
        <p:nvPicPr>
          <p:cNvPr id="2050" name="Picture 2">
            <a:extLst>
              <a:ext uri="{FF2B5EF4-FFF2-40B4-BE49-F238E27FC236}">
                <a16:creationId xmlns:a16="http://schemas.microsoft.com/office/drawing/2014/main" id="{30F647DA-266F-49AE-C41E-E97F8E4C9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534F01A-B925-C65C-CB50-E03FCEAF0F39}"/>
              </a:ext>
            </a:extLst>
          </p:cNvPr>
          <p:cNvSpPr>
            <a:spLocks noGrp="1"/>
          </p:cNvSpPr>
          <p:nvPr>
            <p:ph type="sldNum" sz="quarter" idx="12"/>
          </p:nvPr>
        </p:nvSpPr>
        <p:spPr/>
        <p:txBody>
          <a:bodyPr/>
          <a:lstStyle/>
          <a:p>
            <a:fld id="{B4232167-CC88-8041-8F46-6E4EE3B0994D}" type="slidenum">
              <a:rPr lang="en-US" smtClean="0"/>
              <a:t>2</a:t>
            </a:fld>
            <a:endParaRPr lang="en-US"/>
          </a:p>
        </p:txBody>
      </p:sp>
    </p:spTree>
    <p:extLst>
      <p:ext uri="{BB962C8B-B14F-4D97-AF65-F5344CB8AC3E}">
        <p14:creationId xmlns:p14="http://schemas.microsoft.com/office/powerpoint/2010/main" val="97471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B5B4-EF5A-8B51-278B-04551DA31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AF1DC-FF89-6B8B-9C1B-5E5AE7F80325}"/>
              </a:ext>
            </a:extLst>
          </p:cNvPr>
          <p:cNvSpPr>
            <a:spLocks noGrp="1"/>
          </p:cNvSpPr>
          <p:nvPr>
            <p:ph type="title"/>
          </p:nvPr>
        </p:nvSpPr>
        <p:spPr/>
        <p:txBody>
          <a:bodyPr>
            <a:noAutofit/>
          </a:bodyPr>
          <a:lstStyle/>
          <a:p>
            <a:r>
              <a:rPr lang="en-US" sz="3600" dirty="0"/>
              <a:t>Compressing the finite state machine allows</a:t>
            </a:r>
            <a:br>
              <a:rPr lang="en-US" sz="3600" dirty="0"/>
            </a:br>
            <a:r>
              <a:rPr lang="en-US" sz="3600" dirty="0"/>
              <a:t>decoding multiple tokens</a:t>
            </a:r>
          </a:p>
        </p:txBody>
      </p:sp>
      <p:sp>
        <p:nvSpPr>
          <p:cNvPr id="4" name="Slide Number Placeholder 3">
            <a:extLst>
              <a:ext uri="{FF2B5EF4-FFF2-40B4-BE49-F238E27FC236}">
                <a16:creationId xmlns:a16="http://schemas.microsoft.com/office/drawing/2014/main" id="{A4EBBFDC-045C-6C5F-9FE8-A52A6AE65F4F}"/>
              </a:ext>
            </a:extLst>
          </p:cNvPr>
          <p:cNvSpPr>
            <a:spLocks noGrp="1"/>
          </p:cNvSpPr>
          <p:nvPr>
            <p:ph type="sldNum" sz="quarter" idx="12"/>
          </p:nvPr>
        </p:nvSpPr>
        <p:spPr/>
        <p:txBody>
          <a:bodyPr/>
          <a:lstStyle/>
          <a:p>
            <a:fld id="{B4232167-CC88-8041-8F46-6E4EE3B0994D}" type="slidenum">
              <a:rPr lang="en-US" smtClean="0"/>
              <a:t>20</a:t>
            </a:fld>
            <a:endParaRPr lang="en-US"/>
          </a:p>
        </p:txBody>
      </p:sp>
      <p:pic>
        <p:nvPicPr>
          <p:cNvPr id="6" name="Picture 2" descr="A black background with a black square&#10;&#10;Description automatically generated with medium confidence">
            <a:extLst>
              <a:ext uri="{FF2B5EF4-FFF2-40B4-BE49-F238E27FC236}">
                <a16:creationId xmlns:a16="http://schemas.microsoft.com/office/drawing/2014/main" id="{FE9BBF81-412B-E54C-55B4-531FA27F4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A computer keyboard with many squares&#10;&#10;Description automatically generated">
            <a:extLst>
              <a:ext uri="{FF2B5EF4-FFF2-40B4-BE49-F238E27FC236}">
                <a16:creationId xmlns:a16="http://schemas.microsoft.com/office/drawing/2014/main" id="{B56AD055-ADE4-5C6D-98CE-B56EA5F6D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35639"/>
            <a:ext cx="9176606" cy="38032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368549-EF17-68B0-E0DB-EAA750D07DF2}"/>
              </a:ext>
            </a:extLst>
          </p:cNvPr>
          <p:cNvSpPr txBox="1"/>
          <p:nvPr/>
        </p:nvSpPr>
        <p:spPr>
          <a:xfrm>
            <a:off x="838200" y="2005479"/>
            <a:ext cx="7305205" cy="400110"/>
          </a:xfrm>
          <a:prstGeom prst="rect">
            <a:avLst/>
          </a:prstGeom>
          <a:noFill/>
        </p:spPr>
        <p:txBody>
          <a:bodyPr wrap="none" rtlCol="0">
            <a:spAutoFit/>
          </a:bodyPr>
          <a:lstStyle/>
          <a:p>
            <a:r>
              <a:rPr lang="en-US" sz="2000" dirty="0"/>
              <a:t>We can compress many deterministic paths in the state machine</a:t>
            </a:r>
          </a:p>
        </p:txBody>
      </p:sp>
    </p:spTree>
    <p:extLst>
      <p:ext uri="{BB962C8B-B14F-4D97-AF65-F5344CB8AC3E}">
        <p14:creationId xmlns:p14="http://schemas.microsoft.com/office/powerpoint/2010/main" val="25040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48D4-3667-1EF9-7266-2FA8BB755206}"/>
              </a:ext>
            </a:extLst>
          </p:cNvPr>
          <p:cNvSpPr>
            <a:spLocks noGrp="1"/>
          </p:cNvSpPr>
          <p:nvPr>
            <p:ph type="title"/>
          </p:nvPr>
        </p:nvSpPr>
        <p:spPr/>
        <p:txBody>
          <a:bodyPr>
            <a:normAutofit/>
          </a:bodyPr>
          <a:lstStyle/>
          <a:p>
            <a:r>
              <a:rPr lang="en-US" sz="4000" b="1" dirty="0"/>
              <a:t>Technique 3: </a:t>
            </a:r>
            <a:r>
              <a:rPr lang="en-US" sz="4000" dirty="0"/>
              <a:t>Low overhead CPU scheduling</a:t>
            </a:r>
          </a:p>
        </p:txBody>
      </p:sp>
      <p:sp>
        <p:nvSpPr>
          <p:cNvPr id="7" name="Content Placeholder 6">
            <a:extLst>
              <a:ext uri="{FF2B5EF4-FFF2-40B4-BE49-F238E27FC236}">
                <a16:creationId xmlns:a16="http://schemas.microsoft.com/office/drawing/2014/main" id="{D50B96FA-FE09-EA54-5894-9D3EDEC8DC13}"/>
              </a:ext>
            </a:extLst>
          </p:cNvPr>
          <p:cNvSpPr>
            <a:spLocks noGrp="1"/>
          </p:cNvSpPr>
          <p:nvPr>
            <p:ph idx="1"/>
          </p:nvPr>
        </p:nvSpPr>
        <p:spPr>
          <a:xfrm>
            <a:off x="838200" y="1613193"/>
            <a:ext cx="10515600" cy="4351338"/>
          </a:xfrm>
        </p:spPr>
        <p:txBody>
          <a:bodyPr/>
          <a:lstStyle/>
          <a:p>
            <a:pPr marL="0" indent="0">
              <a:buNone/>
            </a:pPr>
            <a:r>
              <a:rPr lang="en-US" dirty="0"/>
              <a:t>An unoptimized inference engine can waste more than 50% time on CPU scheduling.</a:t>
            </a:r>
          </a:p>
        </p:txBody>
      </p:sp>
      <p:sp>
        <p:nvSpPr>
          <p:cNvPr id="4" name="Slide Number Placeholder 3">
            <a:extLst>
              <a:ext uri="{FF2B5EF4-FFF2-40B4-BE49-F238E27FC236}">
                <a16:creationId xmlns:a16="http://schemas.microsoft.com/office/drawing/2014/main" id="{B20FE3A6-7D8C-E0DA-9275-DC1C0F18E93C}"/>
              </a:ext>
            </a:extLst>
          </p:cNvPr>
          <p:cNvSpPr>
            <a:spLocks noGrp="1"/>
          </p:cNvSpPr>
          <p:nvPr>
            <p:ph type="sldNum" sz="quarter" idx="12"/>
          </p:nvPr>
        </p:nvSpPr>
        <p:spPr/>
        <p:txBody>
          <a:bodyPr/>
          <a:lstStyle/>
          <a:p>
            <a:fld id="{B4232167-CC88-8041-8F46-6E4EE3B0994D}" type="slidenum">
              <a:rPr lang="en-US" smtClean="0"/>
              <a:t>21</a:t>
            </a:fld>
            <a:endParaRPr lang="en-US"/>
          </a:p>
        </p:txBody>
      </p:sp>
      <p:sp>
        <p:nvSpPr>
          <p:cNvPr id="5" name="Google Shape;1131;p39">
            <a:extLst>
              <a:ext uri="{FF2B5EF4-FFF2-40B4-BE49-F238E27FC236}">
                <a16:creationId xmlns:a16="http://schemas.microsoft.com/office/drawing/2014/main" id="{124852AC-9C98-57F0-B03D-83A39466545C}"/>
              </a:ext>
            </a:extLst>
          </p:cNvPr>
          <p:cNvSpPr txBox="1"/>
          <p:nvPr/>
        </p:nvSpPr>
        <p:spPr>
          <a:xfrm>
            <a:off x="903862" y="6290838"/>
            <a:ext cx="10384276" cy="441605"/>
          </a:xfrm>
          <a:prstGeom prst="rect">
            <a:avLst/>
          </a:prstGeom>
          <a:noFill/>
          <a:ln>
            <a:noFill/>
          </a:ln>
        </p:spPr>
        <p:txBody>
          <a:bodyPr spcFirstLastPara="1" wrap="square" lIns="121900" tIns="60933" rIns="121900" bIns="60933" anchor="t" anchorCtr="0">
            <a:spAutoFit/>
          </a:bodyPr>
          <a:lstStyle/>
          <a:p>
            <a:pPr algn="ctr" defTabSz="1219170">
              <a:lnSpc>
                <a:spcPct val="115000"/>
              </a:lnSpc>
              <a:buClr>
                <a:srgbClr val="000000"/>
              </a:buClr>
            </a:pPr>
            <a:r>
              <a:rPr lang="en-US" kern="0" dirty="0">
                <a:solidFill>
                  <a:schemeClr val="accent3"/>
                </a:solidFill>
                <a:cs typeface="Arial"/>
                <a:sym typeface="Arial"/>
              </a:rPr>
              <a:t>Source: </a:t>
            </a:r>
            <a:r>
              <a:rPr lang="en-US" kern="0" dirty="0">
                <a:solidFill>
                  <a:schemeClr val="accent3"/>
                </a:solidFill>
                <a:cs typeface="Arial"/>
                <a:sym typeface="Arial"/>
                <a:hlinkClick r:id="rId2"/>
              </a:rPr>
              <a:t>https://mlsys.wuklab.io/posts/scheduling_overhead/</a:t>
            </a:r>
            <a:r>
              <a:rPr lang="en-US" kern="0" dirty="0">
                <a:solidFill>
                  <a:schemeClr val="accent3"/>
                </a:solidFill>
                <a:cs typeface="Arial"/>
                <a:sym typeface="Arial"/>
              </a:rPr>
              <a:t> </a:t>
            </a:r>
            <a:endParaRPr kern="0" dirty="0">
              <a:solidFill>
                <a:schemeClr val="accent3"/>
              </a:solidFill>
              <a:cs typeface="Arial"/>
              <a:sym typeface="Arial"/>
            </a:endParaRPr>
          </a:p>
        </p:txBody>
      </p:sp>
      <p:sp>
        <p:nvSpPr>
          <p:cNvPr id="12" name="AutoShape 6" descr="vLLM Scheduling Overhead A6000">
            <a:extLst>
              <a:ext uri="{FF2B5EF4-FFF2-40B4-BE49-F238E27FC236}">
                <a16:creationId xmlns:a16="http://schemas.microsoft.com/office/drawing/2014/main" id="{3E2F8674-43AD-8BAB-30FE-960A3AD760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7" name="Chart 16">
            <a:extLst>
              <a:ext uri="{FF2B5EF4-FFF2-40B4-BE49-F238E27FC236}">
                <a16:creationId xmlns:a16="http://schemas.microsoft.com/office/drawing/2014/main" id="{990D0208-9CEF-4422-C4D6-4762874DA874}"/>
              </a:ext>
            </a:extLst>
          </p:cNvPr>
          <p:cNvGraphicFramePr/>
          <p:nvPr>
            <p:extLst>
              <p:ext uri="{D42A27DB-BD31-4B8C-83A1-F6EECF244321}">
                <p14:modId xmlns:p14="http://schemas.microsoft.com/office/powerpoint/2010/main" val="300241417"/>
              </p:ext>
            </p:extLst>
          </p:nvPr>
        </p:nvGraphicFramePr>
        <p:xfrm>
          <a:off x="2281380" y="2715491"/>
          <a:ext cx="7278255" cy="343207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AD513015-726D-E7D6-5409-DCC3DAB31136}"/>
              </a:ext>
            </a:extLst>
          </p:cNvPr>
          <p:cNvSpPr txBox="1"/>
          <p:nvPr/>
        </p:nvSpPr>
        <p:spPr>
          <a:xfrm rot="16200000">
            <a:off x="567610" y="4131739"/>
            <a:ext cx="3119765" cy="400110"/>
          </a:xfrm>
          <a:prstGeom prst="rect">
            <a:avLst/>
          </a:prstGeom>
          <a:noFill/>
        </p:spPr>
        <p:txBody>
          <a:bodyPr wrap="none" rtlCol="0">
            <a:spAutoFit/>
          </a:bodyPr>
          <a:lstStyle/>
          <a:p>
            <a:r>
              <a:rPr lang="en-US" sz="2000" dirty="0">
                <a:solidFill>
                  <a:schemeClr val="tx1">
                    <a:lumMod val="65000"/>
                    <a:lumOff val="35000"/>
                  </a:schemeClr>
                </a:solidFill>
              </a:rPr>
              <a:t>Average iteration time (ms)</a:t>
            </a:r>
          </a:p>
        </p:txBody>
      </p:sp>
      <p:pic>
        <p:nvPicPr>
          <p:cNvPr id="3" name="Picture 2">
            <a:extLst>
              <a:ext uri="{FF2B5EF4-FFF2-40B4-BE49-F238E27FC236}">
                <a16:creationId xmlns:a16="http://schemas.microsoft.com/office/drawing/2014/main" id="{5897FDD8-F618-DB21-7808-30394BD47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4653-1308-F4B0-5ECB-CA3984AB2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350FD-F03C-A95C-6E15-3B17BD2D81DF}"/>
              </a:ext>
            </a:extLst>
          </p:cNvPr>
          <p:cNvSpPr>
            <a:spLocks noGrp="1"/>
          </p:cNvSpPr>
          <p:nvPr>
            <p:ph type="title"/>
          </p:nvPr>
        </p:nvSpPr>
        <p:spPr/>
        <p:txBody>
          <a:bodyPr>
            <a:normAutofit/>
          </a:bodyPr>
          <a:lstStyle/>
          <a:p>
            <a:r>
              <a:rPr lang="en-US" sz="4000" b="1" dirty="0"/>
              <a:t>Technique 3: </a:t>
            </a:r>
            <a:r>
              <a:rPr lang="en-US" sz="4000" dirty="0"/>
              <a:t>Low overhead CPU scheduling</a:t>
            </a:r>
          </a:p>
        </p:txBody>
      </p:sp>
      <p:sp>
        <p:nvSpPr>
          <p:cNvPr id="7" name="Content Placeholder 6">
            <a:extLst>
              <a:ext uri="{FF2B5EF4-FFF2-40B4-BE49-F238E27FC236}">
                <a16:creationId xmlns:a16="http://schemas.microsoft.com/office/drawing/2014/main" id="{B8CF6234-0E56-A89F-A080-FE516FA06443}"/>
              </a:ext>
            </a:extLst>
          </p:cNvPr>
          <p:cNvSpPr>
            <a:spLocks noGrp="1"/>
          </p:cNvSpPr>
          <p:nvPr>
            <p:ph idx="1"/>
          </p:nvPr>
        </p:nvSpPr>
        <p:spPr>
          <a:xfrm>
            <a:off x="838200" y="1690688"/>
            <a:ext cx="11353800" cy="4351338"/>
          </a:xfrm>
        </p:spPr>
        <p:txBody>
          <a:bodyPr>
            <a:normAutofit/>
          </a:bodyPr>
          <a:lstStyle/>
          <a:p>
            <a:pPr marL="0" indent="0">
              <a:buNone/>
            </a:pPr>
            <a:r>
              <a:rPr lang="en-US" sz="2000" b="1" dirty="0"/>
              <a:t>Idea</a:t>
            </a:r>
            <a:r>
              <a:rPr lang="en-US" sz="2000" dirty="0"/>
              <a:t>: Vectorize CPU operations / Overlap CPU scheduling</a:t>
            </a:r>
          </a:p>
          <a:p>
            <a:pPr marL="0" indent="0">
              <a:buNone/>
            </a:pPr>
            <a:r>
              <a:rPr lang="en-US" sz="2000" b="1" dirty="0"/>
              <a:t>Results</a:t>
            </a:r>
            <a:r>
              <a:rPr lang="en-US" sz="2000" dirty="0"/>
              <a:t>: Our python runtime matches C++ runtime and outperforms other python runtime by up to 3x.</a:t>
            </a:r>
          </a:p>
        </p:txBody>
      </p:sp>
      <p:sp>
        <p:nvSpPr>
          <p:cNvPr id="4" name="Slide Number Placeholder 3">
            <a:extLst>
              <a:ext uri="{FF2B5EF4-FFF2-40B4-BE49-F238E27FC236}">
                <a16:creationId xmlns:a16="http://schemas.microsoft.com/office/drawing/2014/main" id="{B176A480-5ED7-A485-AD09-84EBB1B6B660}"/>
              </a:ext>
            </a:extLst>
          </p:cNvPr>
          <p:cNvSpPr>
            <a:spLocks noGrp="1"/>
          </p:cNvSpPr>
          <p:nvPr>
            <p:ph type="sldNum" sz="quarter" idx="12"/>
          </p:nvPr>
        </p:nvSpPr>
        <p:spPr/>
        <p:txBody>
          <a:bodyPr/>
          <a:lstStyle/>
          <a:p>
            <a:fld id="{B4232167-CC88-8041-8F46-6E4EE3B0994D}" type="slidenum">
              <a:rPr lang="en-US" smtClean="0"/>
              <a:t>22</a:t>
            </a:fld>
            <a:endParaRPr lang="en-US"/>
          </a:p>
        </p:txBody>
      </p:sp>
      <p:sp>
        <p:nvSpPr>
          <p:cNvPr id="5" name="Google Shape;1131;p39">
            <a:extLst>
              <a:ext uri="{FF2B5EF4-FFF2-40B4-BE49-F238E27FC236}">
                <a16:creationId xmlns:a16="http://schemas.microsoft.com/office/drawing/2014/main" id="{E6E62AA9-9E4B-B114-E4FE-DB9A85B528CD}"/>
              </a:ext>
            </a:extLst>
          </p:cNvPr>
          <p:cNvSpPr txBox="1"/>
          <p:nvPr/>
        </p:nvSpPr>
        <p:spPr>
          <a:xfrm>
            <a:off x="1345906" y="6356350"/>
            <a:ext cx="9500187" cy="441605"/>
          </a:xfrm>
          <a:prstGeom prst="rect">
            <a:avLst/>
          </a:prstGeom>
          <a:noFill/>
          <a:ln>
            <a:noFill/>
          </a:ln>
        </p:spPr>
        <p:txBody>
          <a:bodyPr spcFirstLastPara="1" wrap="square" lIns="121900" tIns="60933" rIns="121900" bIns="60933" anchor="t" anchorCtr="0">
            <a:spAutoFit/>
          </a:bodyPr>
          <a:lstStyle/>
          <a:p>
            <a:pPr algn="ctr" defTabSz="1219170">
              <a:lnSpc>
                <a:spcPct val="115000"/>
              </a:lnSpc>
              <a:buClr>
                <a:srgbClr val="000000"/>
              </a:buClr>
            </a:pPr>
            <a:r>
              <a:rPr lang="en-US" kern="0" dirty="0">
                <a:solidFill>
                  <a:schemeClr val="accent3"/>
                </a:solidFill>
                <a:cs typeface="Arial"/>
                <a:sym typeface="Arial"/>
              </a:rPr>
              <a:t>Source: SGLang v0.2 blog, </a:t>
            </a:r>
            <a:r>
              <a:rPr lang="en-US" kern="0" dirty="0">
                <a:solidFill>
                  <a:schemeClr val="accent3"/>
                </a:solidFill>
                <a:cs typeface="Arial"/>
                <a:sym typeface="Arial"/>
                <a:hlinkClick r:id="rId2"/>
              </a:rPr>
              <a:t>https://lmsys.org/blog/2024-07-25-sglang-llama3/</a:t>
            </a:r>
            <a:r>
              <a:rPr lang="en-US" kern="0" dirty="0">
                <a:solidFill>
                  <a:schemeClr val="accent3"/>
                </a:solidFill>
                <a:cs typeface="Arial"/>
                <a:sym typeface="Arial"/>
              </a:rPr>
              <a:t> </a:t>
            </a:r>
            <a:endParaRPr kern="0" dirty="0">
              <a:solidFill>
                <a:schemeClr val="accent3"/>
              </a:solidFill>
              <a:cs typeface="Arial"/>
              <a:sym typeface="Arial"/>
            </a:endParaRPr>
          </a:p>
        </p:txBody>
      </p:sp>
      <p:pic>
        <p:nvPicPr>
          <p:cNvPr id="6" name="Graphic 5">
            <a:extLst>
              <a:ext uri="{FF2B5EF4-FFF2-40B4-BE49-F238E27FC236}">
                <a16:creationId xmlns:a16="http://schemas.microsoft.com/office/drawing/2014/main" id="{B244E28A-AFA1-DF78-6957-3F6062BE1E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6643" y="2716936"/>
            <a:ext cx="8638714" cy="3325090"/>
          </a:xfrm>
          <a:prstGeom prst="rect">
            <a:avLst/>
          </a:prstGeom>
        </p:spPr>
      </p:pic>
      <p:pic>
        <p:nvPicPr>
          <p:cNvPr id="3" name="Picture 2">
            <a:extLst>
              <a:ext uri="{FF2B5EF4-FFF2-40B4-BE49-F238E27FC236}">
                <a16:creationId xmlns:a16="http://schemas.microsoft.com/office/drawing/2014/main" id="{838006CB-B02F-CC8A-A2B8-C3DB18B76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750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DEFF-066B-842E-195D-FE244C5F4F45}"/>
              </a:ext>
            </a:extLst>
          </p:cNvPr>
          <p:cNvSpPr>
            <a:spLocks noGrp="1"/>
          </p:cNvSpPr>
          <p:nvPr>
            <p:ph type="title"/>
          </p:nvPr>
        </p:nvSpPr>
        <p:spPr/>
        <p:txBody>
          <a:bodyPr>
            <a:normAutofit/>
          </a:bodyPr>
          <a:lstStyle/>
          <a:p>
            <a:r>
              <a:rPr lang="en-US" sz="4000" b="1" dirty="0"/>
              <a:t>Technique 4: </a:t>
            </a:r>
            <a:r>
              <a:rPr lang="en-US" sz="4000" dirty="0" err="1"/>
              <a:t>PyTorch</a:t>
            </a:r>
            <a:r>
              <a:rPr lang="en-US" sz="4000" dirty="0"/>
              <a:t>-native optimizations</a:t>
            </a:r>
          </a:p>
        </p:txBody>
      </p:sp>
      <p:sp>
        <p:nvSpPr>
          <p:cNvPr id="4" name="Slide Number Placeholder 3">
            <a:extLst>
              <a:ext uri="{FF2B5EF4-FFF2-40B4-BE49-F238E27FC236}">
                <a16:creationId xmlns:a16="http://schemas.microsoft.com/office/drawing/2014/main" id="{782F2659-BF44-B972-9160-C7D5F8E0C6E9}"/>
              </a:ext>
            </a:extLst>
          </p:cNvPr>
          <p:cNvSpPr>
            <a:spLocks noGrp="1"/>
          </p:cNvSpPr>
          <p:nvPr>
            <p:ph type="sldNum" sz="quarter" idx="12"/>
          </p:nvPr>
        </p:nvSpPr>
        <p:spPr/>
        <p:txBody>
          <a:bodyPr/>
          <a:lstStyle/>
          <a:p>
            <a:fld id="{B4232167-CC88-8041-8F46-6E4EE3B0994D}" type="slidenum">
              <a:rPr lang="en-US" smtClean="0"/>
              <a:t>23</a:t>
            </a:fld>
            <a:endParaRPr lang="en-US"/>
          </a:p>
        </p:txBody>
      </p:sp>
      <p:sp>
        <p:nvSpPr>
          <p:cNvPr id="5" name="Google Shape;1131;p39">
            <a:extLst>
              <a:ext uri="{FF2B5EF4-FFF2-40B4-BE49-F238E27FC236}">
                <a16:creationId xmlns:a16="http://schemas.microsoft.com/office/drawing/2014/main" id="{0F4E8E4E-261F-784F-541B-076113C0FBEC}"/>
              </a:ext>
            </a:extLst>
          </p:cNvPr>
          <p:cNvSpPr txBox="1"/>
          <p:nvPr/>
        </p:nvSpPr>
        <p:spPr>
          <a:xfrm>
            <a:off x="1345906" y="6356350"/>
            <a:ext cx="9500187" cy="441605"/>
          </a:xfrm>
          <a:prstGeom prst="rect">
            <a:avLst/>
          </a:prstGeom>
          <a:noFill/>
          <a:ln>
            <a:noFill/>
          </a:ln>
        </p:spPr>
        <p:txBody>
          <a:bodyPr spcFirstLastPara="1" wrap="square" lIns="121900" tIns="60933" rIns="121900" bIns="60933" anchor="t" anchorCtr="0">
            <a:spAutoFit/>
          </a:bodyPr>
          <a:lstStyle/>
          <a:p>
            <a:pPr algn="ctr" defTabSz="1219170">
              <a:lnSpc>
                <a:spcPct val="115000"/>
              </a:lnSpc>
              <a:buClr>
                <a:srgbClr val="000000"/>
              </a:buClr>
            </a:pPr>
            <a:r>
              <a:rPr lang="en-US" kern="0" dirty="0">
                <a:solidFill>
                  <a:schemeClr val="accent3"/>
                </a:solidFill>
                <a:cs typeface="Arial"/>
                <a:sym typeface="Arial"/>
              </a:rPr>
              <a:t>Source: SGLang v0.3 blog, </a:t>
            </a:r>
            <a:r>
              <a:rPr lang="en-US" kern="0" dirty="0">
                <a:solidFill>
                  <a:schemeClr val="accent3"/>
                </a:solidFill>
                <a:cs typeface="Arial"/>
                <a:sym typeface="Arial"/>
                <a:hlinkClick r:id="rId2"/>
              </a:rPr>
              <a:t>https://lmsys.org/blog/2024-09-04-sglang-v0-3/</a:t>
            </a:r>
            <a:r>
              <a:rPr lang="en-US" kern="0" dirty="0">
                <a:solidFill>
                  <a:schemeClr val="accent3"/>
                </a:solidFill>
                <a:cs typeface="Arial"/>
                <a:sym typeface="Arial"/>
              </a:rPr>
              <a:t> </a:t>
            </a:r>
            <a:endParaRPr kern="0" dirty="0">
              <a:solidFill>
                <a:schemeClr val="accent3"/>
              </a:solidFill>
              <a:cs typeface="Arial"/>
              <a:sym typeface="Arial"/>
            </a:endParaRPr>
          </a:p>
        </p:txBody>
      </p:sp>
      <p:pic>
        <p:nvPicPr>
          <p:cNvPr id="8" name="Graphic 7">
            <a:extLst>
              <a:ext uri="{FF2B5EF4-FFF2-40B4-BE49-F238E27FC236}">
                <a16:creationId xmlns:a16="http://schemas.microsoft.com/office/drawing/2014/main" id="{B7E46E21-D00A-8193-C122-A30665687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7601" y="2648457"/>
            <a:ext cx="7916798" cy="3401291"/>
          </a:xfrm>
          <a:prstGeom prst="rect">
            <a:avLst/>
          </a:prstGeom>
        </p:spPr>
      </p:pic>
      <p:sp>
        <p:nvSpPr>
          <p:cNvPr id="9" name="TextBox 8">
            <a:extLst>
              <a:ext uri="{FF2B5EF4-FFF2-40B4-BE49-F238E27FC236}">
                <a16:creationId xmlns:a16="http://schemas.microsoft.com/office/drawing/2014/main" id="{DD6F37EE-DCD3-DBDF-B5FE-B091C18D40AB}"/>
              </a:ext>
            </a:extLst>
          </p:cNvPr>
          <p:cNvSpPr txBox="1"/>
          <p:nvPr/>
        </p:nvSpPr>
        <p:spPr>
          <a:xfrm>
            <a:off x="838200" y="1510859"/>
            <a:ext cx="7975901" cy="830997"/>
          </a:xfrm>
          <a:prstGeom prst="rect">
            <a:avLst/>
          </a:prstGeom>
          <a:noFill/>
        </p:spPr>
        <p:txBody>
          <a:bodyPr wrap="none" rtlCol="0">
            <a:spAutoFit/>
          </a:bodyPr>
          <a:lstStyle/>
          <a:p>
            <a:r>
              <a:rPr lang="en-US" sz="2400" dirty="0"/>
              <a:t>1.5x faster decoding with </a:t>
            </a:r>
            <a:r>
              <a:rPr lang="en-US" sz="2400" dirty="0" err="1"/>
              <a:t>torch.compile</a:t>
            </a:r>
            <a:endParaRPr lang="en-US" sz="2400" dirty="0"/>
          </a:p>
          <a:p>
            <a:r>
              <a:rPr lang="en-US" sz="2400" dirty="0"/>
              <a:t>1.3x faster decoding with </a:t>
            </a:r>
            <a:r>
              <a:rPr lang="en-US" sz="2400" dirty="0" err="1"/>
              <a:t>torchao</a:t>
            </a:r>
            <a:r>
              <a:rPr lang="en-US" sz="2400" dirty="0"/>
              <a:t> int4 quantization (vs. fp8)</a:t>
            </a:r>
          </a:p>
        </p:txBody>
      </p:sp>
      <p:pic>
        <p:nvPicPr>
          <p:cNvPr id="3" name="Picture 2">
            <a:extLst>
              <a:ext uri="{FF2B5EF4-FFF2-40B4-BE49-F238E27FC236}">
                <a16:creationId xmlns:a16="http://schemas.microsoft.com/office/drawing/2014/main" id="{1BABCE8C-ED13-2A13-1CF1-37B62ED2F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492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17592-DD82-2037-704F-52AC7AC872F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7916ECE-8B6A-AA30-3593-2FD275AF4BB7}"/>
              </a:ext>
            </a:extLst>
          </p:cNvPr>
          <p:cNvSpPr/>
          <p:nvPr/>
        </p:nvSpPr>
        <p:spPr>
          <a:xfrm>
            <a:off x="0" y="1"/>
            <a:ext cx="12192000" cy="4408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17FC6E-F6A9-0511-A949-0E7CF6503FDC}"/>
              </a:ext>
            </a:extLst>
          </p:cNvPr>
          <p:cNvSpPr>
            <a:spLocks noGrp="1"/>
          </p:cNvSpPr>
          <p:nvPr>
            <p:ph type="title"/>
          </p:nvPr>
        </p:nvSpPr>
        <p:spPr>
          <a:xfrm>
            <a:off x="831850" y="1555837"/>
            <a:ext cx="10515600" cy="2852737"/>
          </a:xfrm>
        </p:spPr>
        <p:txBody>
          <a:bodyPr>
            <a:normAutofit/>
          </a:bodyPr>
          <a:lstStyle/>
          <a:p>
            <a:r>
              <a:rPr lang="en-US" sz="5400" b="1" dirty="0"/>
              <a:t>Preliminary benchmark results on MI300 </a:t>
            </a:r>
            <a:endParaRPr lang="en-US" sz="4400" b="1" dirty="0">
              <a:solidFill>
                <a:schemeClr val="accent1"/>
              </a:solidFill>
            </a:endParaRPr>
          </a:p>
        </p:txBody>
      </p:sp>
      <p:sp>
        <p:nvSpPr>
          <p:cNvPr id="6" name="Slide Number Placeholder 5">
            <a:extLst>
              <a:ext uri="{FF2B5EF4-FFF2-40B4-BE49-F238E27FC236}">
                <a16:creationId xmlns:a16="http://schemas.microsoft.com/office/drawing/2014/main" id="{6B00094D-8DEA-2DC5-5B05-9FDD37204D13}"/>
              </a:ext>
            </a:extLst>
          </p:cNvPr>
          <p:cNvSpPr>
            <a:spLocks noGrp="1"/>
          </p:cNvSpPr>
          <p:nvPr>
            <p:ph type="sldNum" sz="quarter" idx="12"/>
          </p:nvPr>
        </p:nvSpPr>
        <p:spPr/>
        <p:txBody>
          <a:bodyPr/>
          <a:lstStyle/>
          <a:p>
            <a:fld id="{B4232167-CC88-8041-8F46-6E4EE3B0994D}" type="slidenum">
              <a:rPr lang="en-US" smtClean="0"/>
              <a:t>24</a:t>
            </a:fld>
            <a:endParaRPr lang="en-US"/>
          </a:p>
        </p:txBody>
      </p:sp>
      <p:pic>
        <p:nvPicPr>
          <p:cNvPr id="7" name="Picture 2">
            <a:extLst>
              <a:ext uri="{FF2B5EF4-FFF2-40B4-BE49-F238E27FC236}">
                <a16:creationId xmlns:a16="http://schemas.microsoft.com/office/drawing/2014/main" id="{5D555C7E-54B2-88CB-FA00-F23DFDF95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D25B9CF-E782-C1FD-1143-A2B320A3B9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47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55299-D8B8-BD2C-E20B-633600BFD76C}"/>
              </a:ext>
            </a:extLst>
          </p:cNvPr>
          <p:cNvSpPr>
            <a:spLocks noGrp="1"/>
          </p:cNvSpPr>
          <p:nvPr>
            <p:ph type="title"/>
          </p:nvPr>
        </p:nvSpPr>
        <p:spPr/>
        <p:txBody>
          <a:bodyPr>
            <a:normAutofit/>
          </a:bodyPr>
          <a:lstStyle/>
          <a:p>
            <a:r>
              <a:rPr lang="en-US" sz="4000" dirty="0"/>
              <a:t>Grok-1 (314B MoE, FP8) with SGLang on MI300</a:t>
            </a:r>
          </a:p>
        </p:txBody>
      </p:sp>
      <p:sp>
        <p:nvSpPr>
          <p:cNvPr id="4" name="Slide Number Placeholder 3">
            <a:extLst>
              <a:ext uri="{FF2B5EF4-FFF2-40B4-BE49-F238E27FC236}">
                <a16:creationId xmlns:a16="http://schemas.microsoft.com/office/drawing/2014/main" id="{8A2954E8-8513-D322-B816-945D5050101A}"/>
              </a:ext>
            </a:extLst>
          </p:cNvPr>
          <p:cNvSpPr>
            <a:spLocks noGrp="1"/>
          </p:cNvSpPr>
          <p:nvPr>
            <p:ph type="sldNum" sz="quarter" idx="12"/>
          </p:nvPr>
        </p:nvSpPr>
        <p:spPr/>
        <p:txBody>
          <a:bodyPr/>
          <a:lstStyle/>
          <a:p>
            <a:fld id="{B4232167-CC88-8041-8F46-6E4EE3B0994D}" type="slidenum">
              <a:rPr lang="en-US" smtClean="0"/>
              <a:t>25</a:t>
            </a:fld>
            <a:endParaRPr lang="en-US"/>
          </a:p>
        </p:txBody>
      </p:sp>
      <p:graphicFrame>
        <p:nvGraphicFramePr>
          <p:cNvPr id="17" name="Chart 16">
            <a:extLst>
              <a:ext uri="{FF2B5EF4-FFF2-40B4-BE49-F238E27FC236}">
                <a16:creationId xmlns:a16="http://schemas.microsoft.com/office/drawing/2014/main" id="{28F671EB-F3B3-D4E9-EB7F-61D4DD10F66C}"/>
              </a:ext>
            </a:extLst>
          </p:cNvPr>
          <p:cNvGraphicFramePr/>
          <p:nvPr>
            <p:extLst>
              <p:ext uri="{D42A27DB-BD31-4B8C-83A1-F6EECF244321}">
                <p14:modId xmlns:p14="http://schemas.microsoft.com/office/powerpoint/2010/main" val="1023431758"/>
              </p:ext>
            </p:extLst>
          </p:nvPr>
        </p:nvGraphicFramePr>
        <p:xfrm>
          <a:off x="2209799" y="2672576"/>
          <a:ext cx="7772401" cy="3464952"/>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6D85E41A-773B-7F8B-2DA7-8403E249E8FF}"/>
              </a:ext>
            </a:extLst>
          </p:cNvPr>
          <p:cNvSpPr txBox="1"/>
          <p:nvPr/>
        </p:nvSpPr>
        <p:spPr>
          <a:xfrm>
            <a:off x="838200" y="1615030"/>
            <a:ext cx="11058053" cy="369332"/>
          </a:xfrm>
          <a:prstGeom prst="rect">
            <a:avLst/>
          </a:prstGeom>
          <a:noFill/>
        </p:spPr>
        <p:txBody>
          <a:bodyPr wrap="square" rtlCol="0">
            <a:spAutoFit/>
          </a:bodyPr>
          <a:lstStyle/>
          <a:p>
            <a:r>
              <a:rPr lang="en-US" b="1" dirty="0"/>
              <a:t>Setup</a:t>
            </a:r>
            <a:r>
              <a:rPr lang="en-US" dirty="0"/>
              <a:t>: both use the triton attention backend. H100 runs TP=8, MI300 runs 2 x TP=4 thanks to its larger memory.</a:t>
            </a:r>
          </a:p>
        </p:txBody>
      </p:sp>
      <p:sp>
        <p:nvSpPr>
          <p:cNvPr id="19" name="TextBox 18">
            <a:extLst>
              <a:ext uri="{FF2B5EF4-FFF2-40B4-BE49-F238E27FC236}">
                <a16:creationId xmlns:a16="http://schemas.microsoft.com/office/drawing/2014/main" id="{E77BE249-F122-ADD7-88A4-9C16E01D4658}"/>
              </a:ext>
            </a:extLst>
          </p:cNvPr>
          <p:cNvSpPr txBox="1"/>
          <p:nvPr/>
        </p:nvSpPr>
        <p:spPr>
          <a:xfrm>
            <a:off x="838199" y="2084422"/>
            <a:ext cx="11058053" cy="369332"/>
          </a:xfrm>
          <a:prstGeom prst="rect">
            <a:avLst/>
          </a:prstGeom>
          <a:noFill/>
        </p:spPr>
        <p:txBody>
          <a:bodyPr wrap="square" rtlCol="0">
            <a:spAutoFit/>
          </a:bodyPr>
          <a:lstStyle/>
          <a:p>
            <a:r>
              <a:rPr lang="en-US" dirty="0"/>
              <a:t>Preliminary results after one week of optimization. MI300 already shows promising results.</a:t>
            </a:r>
          </a:p>
        </p:txBody>
      </p:sp>
      <p:pic>
        <p:nvPicPr>
          <p:cNvPr id="2" name="Picture 2">
            <a:extLst>
              <a:ext uri="{FF2B5EF4-FFF2-40B4-BE49-F238E27FC236}">
                <a16:creationId xmlns:a16="http://schemas.microsoft.com/office/drawing/2014/main" id="{17ABFD47-1897-6E45-5B63-8E5CB7249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9394E7-1C27-2EBB-AB77-9B32664EDDF1}"/>
              </a:ext>
            </a:extLst>
          </p:cNvPr>
          <p:cNvSpPr txBox="1"/>
          <p:nvPr/>
        </p:nvSpPr>
        <p:spPr>
          <a:xfrm>
            <a:off x="4070155" y="6137528"/>
            <a:ext cx="4051687" cy="307777"/>
          </a:xfrm>
          <a:prstGeom prst="rect">
            <a:avLst/>
          </a:prstGeom>
          <a:noFill/>
        </p:spPr>
        <p:txBody>
          <a:bodyPr wrap="none" rtlCol="0">
            <a:spAutoFit/>
          </a:bodyPr>
          <a:lstStyle/>
          <a:p>
            <a:r>
              <a:rPr lang="en-US" sz="1400" dirty="0">
                <a:solidFill>
                  <a:schemeClr val="tx1">
                    <a:lumMod val="50000"/>
                    <a:lumOff val="50000"/>
                  </a:schemeClr>
                </a:solidFill>
              </a:rPr>
              <a:t>Data and integration contributed by the AMD team</a:t>
            </a:r>
          </a:p>
        </p:txBody>
      </p:sp>
    </p:spTree>
    <p:extLst>
      <p:ext uri="{BB962C8B-B14F-4D97-AF65-F5344CB8AC3E}">
        <p14:creationId xmlns:p14="http://schemas.microsoft.com/office/powerpoint/2010/main" val="81267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6CBD-242E-70E6-DF91-F69CD5414E8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44FA6F6-D88A-C71F-58BE-A81D12ACAFA8}"/>
              </a:ext>
            </a:extLst>
          </p:cNvPr>
          <p:cNvSpPr/>
          <p:nvPr/>
        </p:nvSpPr>
        <p:spPr>
          <a:xfrm>
            <a:off x="0" y="1"/>
            <a:ext cx="12192000" cy="4408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49220B5-0AEB-9905-0852-6B6DC8AF0818}"/>
              </a:ext>
            </a:extLst>
          </p:cNvPr>
          <p:cNvSpPr>
            <a:spLocks noGrp="1"/>
          </p:cNvSpPr>
          <p:nvPr>
            <p:ph type="title"/>
          </p:nvPr>
        </p:nvSpPr>
        <p:spPr>
          <a:xfrm>
            <a:off x="831850" y="1555837"/>
            <a:ext cx="10515600" cy="2852737"/>
          </a:xfrm>
        </p:spPr>
        <p:txBody>
          <a:bodyPr/>
          <a:lstStyle/>
          <a:p>
            <a:pPr marL="0" indent="0">
              <a:buNone/>
            </a:pPr>
            <a:r>
              <a:rPr lang="en-US" b="1" dirty="0"/>
              <a:t>Open-source community and</a:t>
            </a:r>
            <a:br>
              <a:rPr lang="en-US" b="1" dirty="0"/>
            </a:br>
            <a:r>
              <a:rPr lang="en-US" b="1" dirty="0"/>
              <a:t>roadmap</a:t>
            </a:r>
            <a:endParaRPr lang="en-US" sz="4800" b="1" dirty="0">
              <a:solidFill>
                <a:schemeClr val="accent1"/>
              </a:solidFill>
            </a:endParaRPr>
          </a:p>
        </p:txBody>
      </p:sp>
      <p:sp>
        <p:nvSpPr>
          <p:cNvPr id="6" name="Slide Number Placeholder 5">
            <a:extLst>
              <a:ext uri="{FF2B5EF4-FFF2-40B4-BE49-F238E27FC236}">
                <a16:creationId xmlns:a16="http://schemas.microsoft.com/office/drawing/2014/main" id="{23E167CA-1C8F-1DBF-9C9B-C56BAF41BF47}"/>
              </a:ext>
            </a:extLst>
          </p:cNvPr>
          <p:cNvSpPr>
            <a:spLocks noGrp="1"/>
          </p:cNvSpPr>
          <p:nvPr>
            <p:ph type="sldNum" sz="quarter" idx="12"/>
          </p:nvPr>
        </p:nvSpPr>
        <p:spPr/>
        <p:txBody>
          <a:bodyPr/>
          <a:lstStyle/>
          <a:p>
            <a:fld id="{B4232167-CC88-8041-8F46-6E4EE3B0994D}" type="slidenum">
              <a:rPr lang="en-US" smtClean="0"/>
              <a:t>26</a:t>
            </a:fld>
            <a:endParaRPr lang="en-US"/>
          </a:p>
        </p:txBody>
      </p:sp>
      <p:pic>
        <p:nvPicPr>
          <p:cNvPr id="7" name="Picture 2">
            <a:extLst>
              <a:ext uri="{FF2B5EF4-FFF2-40B4-BE49-F238E27FC236}">
                <a16:creationId xmlns:a16="http://schemas.microsoft.com/office/drawing/2014/main" id="{858C47B3-E282-7960-3617-D58B19C22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5BBF98A-092A-8F15-C3F7-20D980887C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9205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A10A-E89F-2670-3D0D-87628D807E78}"/>
              </a:ext>
            </a:extLst>
          </p:cNvPr>
          <p:cNvSpPr>
            <a:spLocks noGrp="1"/>
          </p:cNvSpPr>
          <p:nvPr>
            <p:ph type="title"/>
          </p:nvPr>
        </p:nvSpPr>
        <p:spPr/>
        <p:txBody>
          <a:bodyPr>
            <a:normAutofit/>
          </a:bodyPr>
          <a:lstStyle/>
          <a:p>
            <a:pPr marL="0" indent="0">
              <a:buNone/>
            </a:pPr>
            <a:r>
              <a:rPr lang="en-US" sz="4000" dirty="0"/>
              <a:t>Community users and contributors</a:t>
            </a:r>
            <a:endParaRPr lang="en-US" sz="4000" dirty="0">
              <a:solidFill>
                <a:schemeClr val="accent1"/>
              </a:solidFill>
            </a:endParaRPr>
          </a:p>
        </p:txBody>
      </p:sp>
      <p:sp>
        <p:nvSpPr>
          <p:cNvPr id="4" name="Slide Number Placeholder 3">
            <a:extLst>
              <a:ext uri="{FF2B5EF4-FFF2-40B4-BE49-F238E27FC236}">
                <a16:creationId xmlns:a16="http://schemas.microsoft.com/office/drawing/2014/main" id="{46C0354B-5728-B5B6-5F2A-EDBA2EC30847}"/>
              </a:ext>
            </a:extLst>
          </p:cNvPr>
          <p:cNvSpPr>
            <a:spLocks noGrp="1"/>
          </p:cNvSpPr>
          <p:nvPr>
            <p:ph type="sldNum" sz="quarter" idx="12"/>
          </p:nvPr>
        </p:nvSpPr>
        <p:spPr/>
        <p:txBody>
          <a:bodyPr/>
          <a:lstStyle/>
          <a:p>
            <a:fld id="{B4232167-CC88-8041-8F46-6E4EE3B0994D}" type="slidenum">
              <a:rPr lang="en-US" smtClean="0"/>
              <a:t>27</a:t>
            </a:fld>
            <a:endParaRPr lang="en-US"/>
          </a:p>
        </p:txBody>
      </p:sp>
      <p:grpSp>
        <p:nvGrpSpPr>
          <p:cNvPr id="13" name="Group 12">
            <a:extLst>
              <a:ext uri="{FF2B5EF4-FFF2-40B4-BE49-F238E27FC236}">
                <a16:creationId xmlns:a16="http://schemas.microsoft.com/office/drawing/2014/main" id="{725A8F54-C250-59B4-30E6-8037A23A8D97}"/>
              </a:ext>
            </a:extLst>
          </p:cNvPr>
          <p:cNvGrpSpPr/>
          <p:nvPr/>
        </p:nvGrpSpPr>
        <p:grpSpPr>
          <a:xfrm>
            <a:off x="946837" y="1665320"/>
            <a:ext cx="10350167" cy="1553779"/>
            <a:chOff x="838201" y="1665320"/>
            <a:chExt cx="10350167" cy="1553779"/>
          </a:xfrm>
        </p:grpSpPr>
        <p:pic>
          <p:nvPicPr>
            <p:cNvPr id="8196" name="Picture 4">
              <a:extLst>
                <a:ext uri="{FF2B5EF4-FFF2-40B4-BE49-F238E27FC236}">
                  <a16:creationId xmlns:a16="http://schemas.microsoft.com/office/drawing/2014/main" id="{F030AACF-B78F-9D15-89C6-130FDFE4A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2154555"/>
              <a:ext cx="2410454" cy="57530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earning PyTorch: The Basic Program Structure | by Dagang Wei | Medium">
              <a:extLst>
                <a:ext uri="{FF2B5EF4-FFF2-40B4-BE49-F238E27FC236}">
                  <a16:creationId xmlns:a16="http://schemas.microsoft.com/office/drawing/2014/main" id="{5534BF2C-5232-E8C5-70B6-35D4F829F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312" y="1821408"/>
              <a:ext cx="2483204" cy="1241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5657B39-F729-1616-D2E8-B29E8857D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392" y="1784169"/>
              <a:ext cx="1860183" cy="131608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Logos &amp; Brand Guidelines | NVIDIA">
              <a:extLst>
                <a:ext uri="{FF2B5EF4-FFF2-40B4-BE49-F238E27FC236}">
                  <a16:creationId xmlns:a16="http://schemas.microsoft.com/office/drawing/2014/main" id="{6CF04FBB-DFF7-8A8F-348F-40BD1AC3F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252" y="1665320"/>
              <a:ext cx="2766116" cy="1553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EAC4EE0-C2EB-0C41-55A3-61256C1A6137}"/>
              </a:ext>
            </a:extLst>
          </p:cNvPr>
          <p:cNvGrpSpPr/>
          <p:nvPr/>
        </p:nvGrpSpPr>
        <p:grpSpPr>
          <a:xfrm>
            <a:off x="946836" y="3675890"/>
            <a:ext cx="10515600" cy="728443"/>
            <a:chOff x="838200" y="3515754"/>
            <a:chExt cx="10515600" cy="728443"/>
          </a:xfrm>
        </p:grpSpPr>
        <p:pic>
          <p:nvPicPr>
            <p:cNvPr id="8200" name="Picture 8" descr="The Benefits of Using LinkedIn For Your Career – Co-ops + Careers |  Wentworth Institute of Technology">
              <a:extLst>
                <a:ext uri="{FF2B5EF4-FFF2-40B4-BE49-F238E27FC236}">
                  <a16:creationId xmlns:a16="http://schemas.microsoft.com/office/drawing/2014/main" id="{7E4E9C24-6937-2805-35FA-300FB7D7F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9236" y="3515754"/>
              <a:ext cx="2354564" cy="72844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he Data and AI Company — Databricks">
              <a:extLst>
                <a:ext uri="{FF2B5EF4-FFF2-40B4-BE49-F238E27FC236}">
                  <a16:creationId xmlns:a16="http://schemas.microsoft.com/office/drawing/2014/main" id="{830363E7-A353-8E97-63F8-5952643BDD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677677"/>
              <a:ext cx="2565903" cy="404597"/>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RunPod Named to Forbes' Next Billion-Dollar Startups List">
              <a:extLst>
                <a:ext uri="{FF2B5EF4-FFF2-40B4-BE49-F238E27FC236}">
                  <a16:creationId xmlns:a16="http://schemas.microsoft.com/office/drawing/2014/main" id="{45544031-D1E4-59A7-6159-D364589FFB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1632" y="3644672"/>
              <a:ext cx="1587288" cy="470606"/>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36A7E72C-C5DB-863F-41B7-C03B951623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6449" y="3686146"/>
              <a:ext cx="2245259" cy="3876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E183377-EC09-2EF9-28AD-0509BC610BE4}"/>
              </a:ext>
            </a:extLst>
          </p:cNvPr>
          <p:cNvGrpSpPr/>
          <p:nvPr/>
        </p:nvGrpSpPr>
        <p:grpSpPr>
          <a:xfrm>
            <a:off x="946837" y="4861123"/>
            <a:ext cx="10749063" cy="999181"/>
            <a:chOff x="838201" y="4861123"/>
            <a:chExt cx="10749063" cy="999181"/>
          </a:xfrm>
        </p:grpSpPr>
        <p:pic>
          <p:nvPicPr>
            <p:cNvPr id="8212" name="Picture 20" descr="Jam &amp; Tea Studios Raises $3.15m Seed Round Led by LVP to Pioneer a New  Generation of Multiplayer Roleplaying Video Games | Business Wire">
              <a:extLst>
                <a:ext uri="{FF2B5EF4-FFF2-40B4-BE49-F238E27FC236}">
                  <a16:creationId xmlns:a16="http://schemas.microsoft.com/office/drawing/2014/main" id="{667E6A1B-1E7A-E782-E2C9-F5355001DD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903" y="4861123"/>
              <a:ext cx="1998361" cy="999181"/>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面壁智能| 项目信息-36氪">
              <a:extLst>
                <a:ext uri="{FF2B5EF4-FFF2-40B4-BE49-F238E27FC236}">
                  <a16:creationId xmlns:a16="http://schemas.microsoft.com/office/drawing/2014/main" id="{CE816A61-8E90-4B5D-DFB2-111EFBECF1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9051" y="4861123"/>
              <a:ext cx="999180" cy="99918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Etched Secures $120M to Challenge GPU Giants with Transformer-Specific AI  Chips">
              <a:extLst>
                <a:ext uri="{FF2B5EF4-FFF2-40B4-BE49-F238E27FC236}">
                  <a16:creationId xmlns:a16="http://schemas.microsoft.com/office/drawing/2014/main" id="{B780F0E2-AA02-0E78-42B3-4661A10C67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4470" y="5024746"/>
              <a:ext cx="1163909" cy="671934"/>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DeepSeek">
              <a:extLst>
                <a:ext uri="{FF2B5EF4-FFF2-40B4-BE49-F238E27FC236}">
                  <a16:creationId xmlns:a16="http://schemas.microsoft.com/office/drawing/2014/main" id="{16576C84-8916-FB3F-795E-7CA12D7693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1" y="5102769"/>
              <a:ext cx="2438743" cy="515888"/>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Hyperbolic">
              <a:extLst>
                <a:ext uri="{FF2B5EF4-FFF2-40B4-BE49-F238E27FC236}">
                  <a16:creationId xmlns:a16="http://schemas.microsoft.com/office/drawing/2014/main" id="{AB36702F-8A9B-CD3F-0756-8AD50A7B56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7616" y="5102769"/>
              <a:ext cx="2306182" cy="515888"/>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0A42A804-1D1B-FA39-527D-8BDAF62BE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9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43CF-6A74-1828-15DB-114254EB1013}"/>
              </a:ext>
            </a:extLst>
          </p:cNvPr>
          <p:cNvSpPr>
            <a:spLocks noGrp="1"/>
          </p:cNvSpPr>
          <p:nvPr>
            <p:ph type="title"/>
          </p:nvPr>
        </p:nvSpPr>
        <p:spPr/>
        <p:txBody>
          <a:bodyPr>
            <a:normAutofit/>
          </a:bodyPr>
          <a:lstStyle/>
          <a:p>
            <a:r>
              <a:rPr lang="en-US" sz="4000" dirty="0"/>
              <a:t>Roadmap</a:t>
            </a:r>
          </a:p>
        </p:txBody>
      </p:sp>
      <p:sp>
        <p:nvSpPr>
          <p:cNvPr id="3" name="Content Placeholder 2">
            <a:extLst>
              <a:ext uri="{FF2B5EF4-FFF2-40B4-BE49-F238E27FC236}">
                <a16:creationId xmlns:a16="http://schemas.microsoft.com/office/drawing/2014/main" id="{CAB07EBC-9753-E925-2C7A-388D71D03434}"/>
              </a:ext>
            </a:extLst>
          </p:cNvPr>
          <p:cNvSpPr>
            <a:spLocks noGrp="1"/>
          </p:cNvSpPr>
          <p:nvPr>
            <p:ph idx="1"/>
          </p:nvPr>
        </p:nvSpPr>
        <p:spPr>
          <a:xfrm>
            <a:off x="838200" y="1825624"/>
            <a:ext cx="10515600" cy="4530725"/>
          </a:xfrm>
        </p:spPr>
        <p:txBody>
          <a:bodyPr>
            <a:normAutofit fontScale="85000" lnSpcReduction="20000"/>
          </a:bodyPr>
          <a:lstStyle/>
          <a:p>
            <a:pPr marL="0" indent="0">
              <a:buNone/>
            </a:pPr>
            <a:r>
              <a:rPr lang="en-US" sz="3000" b="1" dirty="0">
                <a:solidFill>
                  <a:schemeClr val="accent2"/>
                </a:solidFill>
              </a:rPr>
              <a:t>Performance optimizations</a:t>
            </a:r>
          </a:p>
          <a:p>
            <a:pPr marL="0" indent="0">
              <a:buNone/>
            </a:pPr>
            <a:r>
              <a:rPr lang="en-US" sz="2200" dirty="0"/>
              <a:t>Sequence parallelism and sparse attention for long context inference</a:t>
            </a:r>
          </a:p>
          <a:p>
            <a:pPr marL="0" indent="0">
              <a:buNone/>
            </a:pPr>
            <a:r>
              <a:rPr lang="en-US" sz="2200" dirty="0"/>
              <a:t>Adaptive speculative decoding for all batch sizes</a:t>
            </a:r>
          </a:p>
          <a:p>
            <a:pPr marL="0" indent="0">
              <a:buNone/>
            </a:pPr>
            <a:r>
              <a:rPr lang="en-US" sz="2200" dirty="0"/>
              <a:t>Disaggregated prefill and decoding</a:t>
            </a:r>
          </a:p>
          <a:p>
            <a:pPr marL="0" indent="0">
              <a:buNone/>
            </a:pPr>
            <a:r>
              <a:rPr lang="en-US" sz="2200" dirty="0"/>
              <a:t>Hierarchical radix cache</a:t>
            </a:r>
          </a:p>
          <a:p>
            <a:pPr marL="0" indent="0">
              <a:buNone/>
            </a:pPr>
            <a:r>
              <a:rPr lang="en-US" sz="2200" dirty="0"/>
              <a:t>Faster grammar parsing libraries</a:t>
            </a:r>
          </a:p>
          <a:p>
            <a:pPr marL="0" indent="0">
              <a:buNone/>
            </a:pPr>
            <a:r>
              <a:rPr lang="en-US" sz="2200" dirty="0"/>
              <a:t>Communication and CPU overhead overlapping</a:t>
            </a:r>
          </a:p>
          <a:p>
            <a:pPr marL="0" indent="0">
              <a:buNone/>
            </a:pPr>
            <a:endParaRPr lang="en-US" dirty="0"/>
          </a:p>
          <a:p>
            <a:pPr marL="0" indent="0">
              <a:buNone/>
            </a:pPr>
            <a:r>
              <a:rPr lang="en-US" sz="3000" b="1" dirty="0">
                <a:solidFill>
                  <a:schemeClr val="accent2"/>
                </a:solidFill>
              </a:rPr>
              <a:t>Modular design</a:t>
            </a:r>
          </a:p>
          <a:p>
            <a:pPr marL="0" indent="0">
              <a:buNone/>
            </a:pPr>
            <a:r>
              <a:rPr lang="en-US" sz="2200" dirty="0"/>
              <a:t>Integrate </a:t>
            </a:r>
            <a:r>
              <a:rPr lang="en-US" sz="2200" dirty="0" err="1"/>
              <a:t>PyTorch</a:t>
            </a:r>
            <a:r>
              <a:rPr lang="en-US" sz="2200" dirty="0"/>
              <a:t>-native optimizations</a:t>
            </a:r>
          </a:p>
          <a:p>
            <a:pPr marL="0" indent="0">
              <a:buNone/>
            </a:pPr>
            <a:endParaRPr lang="en-US" sz="2000" dirty="0"/>
          </a:p>
          <a:p>
            <a:pPr marL="0" indent="0">
              <a:buNone/>
            </a:pPr>
            <a:r>
              <a:rPr lang="en-US" sz="3000" b="1" dirty="0">
                <a:solidFill>
                  <a:schemeClr val="accent2"/>
                </a:solidFill>
              </a:rPr>
              <a:t>Community building</a:t>
            </a:r>
          </a:p>
          <a:p>
            <a:pPr marL="0" indent="0">
              <a:buNone/>
            </a:pPr>
            <a:r>
              <a:rPr lang="en-US" sz="2200" dirty="0"/>
              <a:t>Bi-weekly online development meeting</a:t>
            </a:r>
          </a:p>
          <a:p>
            <a:pPr marL="0" indent="0">
              <a:buNone/>
            </a:pPr>
            <a:endParaRPr lang="en-US" sz="2000" b="1" dirty="0">
              <a:solidFill>
                <a:schemeClr val="accent2"/>
              </a:solidFill>
            </a:endParaRPr>
          </a:p>
          <a:p>
            <a:pPr marL="0" indent="0">
              <a:buNone/>
            </a:pPr>
            <a:endParaRPr lang="en-US" sz="2000" b="1" dirty="0">
              <a:solidFill>
                <a:schemeClr val="accent2"/>
              </a:solidFill>
            </a:endParaRPr>
          </a:p>
          <a:p>
            <a:pPr marL="0" indent="0">
              <a:buNone/>
            </a:pPr>
            <a:endParaRPr lang="en-US" sz="2000" dirty="0"/>
          </a:p>
        </p:txBody>
      </p:sp>
      <p:sp>
        <p:nvSpPr>
          <p:cNvPr id="4" name="Slide Number Placeholder 3">
            <a:extLst>
              <a:ext uri="{FF2B5EF4-FFF2-40B4-BE49-F238E27FC236}">
                <a16:creationId xmlns:a16="http://schemas.microsoft.com/office/drawing/2014/main" id="{2F5D40AA-FC30-914F-7465-5084ED630F55}"/>
              </a:ext>
            </a:extLst>
          </p:cNvPr>
          <p:cNvSpPr>
            <a:spLocks noGrp="1"/>
          </p:cNvSpPr>
          <p:nvPr>
            <p:ph type="sldNum" sz="quarter" idx="12"/>
          </p:nvPr>
        </p:nvSpPr>
        <p:spPr/>
        <p:txBody>
          <a:bodyPr/>
          <a:lstStyle/>
          <a:p>
            <a:fld id="{B4232167-CC88-8041-8F46-6E4EE3B0994D}" type="slidenum">
              <a:rPr lang="en-US" smtClean="0"/>
              <a:t>28</a:t>
            </a:fld>
            <a:endParaRPr lang="en-US"/>
          </a:p>
        </p:txBody>
      </p:sp>
      <p:pic>
        <p:nvPicPr>
          <p:cNvPr id="5" name="Picture 2">
            <a:extLst>
              <a:ext uri="{FF2B5EF4-FFF2-40B4-BE49-F238E27FC236}">
                <a16:creationId xmlns:a16="http://schemas.microsoft.com/office/drawing/2014/main" id="{1A34B6CA-082A-BE2D-D246-E4F763B5F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40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C7B8-A69D-630E-5F88-F56209DD02E6}"/>
              </a:ext>
            </a:extLst>
          </p:cNvPr>
          <p:cNvSpPr>
            <a:spLocks noGrp="1"/>
          </p:cNvSpPr>
          <p:nvPr>
            <p:ph type="title"/>
          </p:nvPr>
        </p:nvSpPr>
        <p:spPr/>
        <p:txBody>
          <a:bodyPr/>
          <a:lstStyle/>
          <a:p>
            <a:r>
              <a:rPr lang="en-US" dirty="0"/>
              <a:t>Acknowledgment </a:t>
            </a:r>
          </a:p>
        </p:txBody>
      </p:sp>
      <p:sp>
        <p:nvSpPr>
          <p:cNvPr id="4" name="Slide Number Placeholder 3">
            <a:extLst>
              <a:ext uri="{FF2B5EF4-FFF2-40B4-BE49-F238E27FC236}">
                <a16:creationId xmlns:a16="http://schemas.microsoft.com/office/drawing/2014/main" id="{6AF8F662-5BA6-DDD5-29E8-15F1E5513CCF}"/>
              </a:ext>
            </a:extLst>
          </p:cNvPr>
          <p:cNvSpPr>
            <a:spLocks noGrp="1"/>
          </p:cNvSpPr>
          <p:nvPr>
            <p:ph type="sldNum" sz="quarter" idx="12"/>
          </p:nvPr>
        </p:nvSpPr>
        <p:spPr/>
        <p:txBody>
          <a:bodyPr/>
          <a:lstStyle/>
          <a:p>
            <a:fld id="{B4232167-CC88-8041-8F46-6E4EE3B0994D}" type="slidenum">
              <a:rPr lang="en-US" smtClean="0"/>
              <a:t>29</a:t>
            </a:fld>
            <a:endParaRPr lang="en-US"/>
          </a:p>
        </p:txBody>
      </p:sp>
      <p:sp>
        <p:nvSpPr>
          <p:cNvPr id="5" name="TextBox 4">
            <a:extLst>
              <a:ext uri="{FF2B5EF4-FFF2-40B4-BE49-F238E27FC236}">
                <a16:creationId xmlns:a16="http://schemas.microsoft.com/office/drawing/2014/main" id="{13BA77C2-9756-2561-F32B-90FE5A63B5C4}"/>
              </a:ext>
            </a:extLst>
          </p:cNvPr>
          <p:cNvSpPr txBox="1"/>
          <p:nvPr/>
        </p:nvSpPr>
        <p:spPr>
          <a:xfrm>
            <a:off x="838200" y="2093966"/>
            <a:ext cx="2281517" cy="646331"/>
          </a:xfrm>
          <a:prstGeom prst="rect">
            <a:avLst/>
          </a:prstGeom>
          <a:noFill/>
        </p:spPr>
        <p:txBody>
          <a:bodyPr wrap="square" rtlCol="0">
            <a:spAutoFit/>
          </a:bodyPr>
          <a:lstStyle/>
          <a:p>
            <a:r>
              <a:rPr lang="en-US" dirty="0"/>
              <a:t>AMD technical</a:t>
            </a:r>
          </a:p>
          <a:p>
            <a:r>
              <a:rPr lang="en-US" dirty="0"/>
              <a:t>support</a:t>
            </a:r>
          </a:p>
        </p:txBody>
      </p:sp>
      <p:grpSp>
        <p:nvGrpSpPr>
          <p:cNvPr id="14" name="Group 13">
            <a:extLst>
              <a:ext uri="{FF2B5EF4-FFF2-40B4-BE49-F238E27FC236}">
                <a16:creationId xmlns:a16="http://schemas.microsoft.com/office/drawing/2014/main" id="{94B376CA-AA51-7497-6C8E-57374AB99AAE}"/>
              </a:ext>
            </a:extLst>
          </p:cNvPr>
          <p:cNvGrpSpPr/>
          <p:nvPr/>
        </p:nvGrpSpPr>
        <p:grpSpPr>
          <a:xfrm>
            <a:off x="3769660" y="1732214"/>
            <a:ext cx="1003801" cy="1369835"/>
            <a:chOff x="3769660" y="1732214"/>
            <a:chExt cx="1003801" cy="1369835"/>
          </a:xfrm>
        </p:grpSpPr>
        <p:pic>
          <p:nvPicPr>
            <p:cNvPr id="1026" name="Picture 2" descr="Profile photo for Henry HAI">
              <a:extLst>
                <a:ext uri="{FF2B5EF4-FFF2-40B4-BE49-F238E27FC236}">
                  <a16:creationId xmlns:a16="http://schemas.microsoft.com/office/drawing/2014/main" id="{23800FCA-0609-17C7-F858-A6DB1D98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660" y="1732214"/>
              <a:ext cx="1003801" cy="1003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B6AE31-907D-0532-2972-632FAA473B83}"/>
                </a:ext>
              </a:extLst>
            </p:cNvPr>
            <p:cNvSpPr txBox="1"/>
            <p:nvPr/>
          </p:nvSpPr>
          <p:spPr>
            <a:xfrm>
              <a:off x="3769660" y="2732717"/>
              <a:ext cx="1003801" cy="369332"/>
            </a:xfrm>
            <a:prstGeom prst="rect">
              <a:avLst/>
            </a:prstGeom>
            <a:noFill/>
          </p:spPr>
          <p:txBody>
            <a:bodyPr wrap="none" rtlCol="0">
              <a:spAutoFit/>
            </a:bodyPr>
            <a:lstStyle/>
            <a:p>
              <a:r>
                <a:rPr lang="en-US" dirty="0"/>
                <a:t>Xiao Hai</a:t>
              </a:r>
            </a:p>
          </p:txBody>
        </p:sp>
      </p:grpSp>
      <p:grpSp>
        <p:nvGrpSpPr>
          <p:cNvPr id="15" name="Group 14">
            <a:extLst>
              <a:ext uri="{FF2B5EF4-FFF2-40B4-BE49-F238E27FC236}">
                <a16:creationId xmlns:a16="http://schemas.microsoft.com/office/drawing/2014/main" id="{E9808ADB-B304-D767-BC0D-85EF96D15A29}"/>
              </a:ext>
            </a:extLst>
          </p:cNvPr>
          <p:cNvGrpSpPr/>
          <p:nvPr/>
        </p:nvGrpSpPr>
        <p:grpSpPr>
          <a:xfrm>
            <a:off x="5498528" y="1732214"/>
            <a:ext cx="1963271" cy="1369835"/>
            <a:chOff x="5498528" y="1732214"/>
            <a:chExt cx="1963271" cy="1369835"/>
          </a:xfrm>
        </p:grpSpPr>
        <p:pic>
          <p:nvPicPr>
            <p:cNvPr id="1028" name="Picture 4" descr="Anush Elangovan">
              <a:extLst>
                <a:ext uri="{FF2B5EF4-FFF2-40B4-BE49-F238E27FC236}">
                  <a16:creationId xmlns:a16="http://schemas.microsoft.com/office/drawing/2014/main" id="{DCFEAAEE-79CE-41E8-7135-E29045EE4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262" y="1732214"/>
              <a:ext cx="1003802" cy="10038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08ECF3-9765-2C21-ECAB-F54A07853D9B}"/>
                </a:ext>
              </a:extLst>
            </p:cNvPr>
            <p:cNvSpPr txBox="1"/>
            <p:nvPr/>
          </p:nvSpPr>
          <p:spPr>
            <a:xfrm>
              <a:off x="5498528" y="2732717"/>
              <a:ext cx="1963271" cy="369332"/>
            </a:xfrm>
            <a:prstGeom prst="rect">
              <a:avLst/>
            </a:prstGeom>
            <a:noFill/>
          </p:spPr>
          <p:txBody>
            <a:bodyPr wrap="square">
              <a:spAutoFit/>
            </a:bodyPr>
            <a:lstStyle/>
            <a:p>
              <a:pPr algn="ctr"/>
              <a:r>
                <a:rPr lang="en-US" dirty="0" err="1"/>
                <a:t>Anush</a:t>
              </a:r>
              <a:r>
                <a:rPr lang="en-US" dirty="0"/>
                <a:t> </a:t>
              </a:r>
              <a:r>
                <a:rPr lang="en-US" dirty="0" err="1"/>
                <a:t>Elangovan</a:t>
              </a:r>
              <a:endParaRPr lang="en-US" dirty="0"/>
            </a:p>
          </p:txBody>
        </p:sp>
      </p:grpSp>
      <p:sp>
        <p:nvSpPr>
          <p:cNvPr id="10" name="TextBox 9">
            <a:extLst>
              <a:ext uri="{FF2B5EF4-FFF2-40B4-BE49-F238E27FC236}">
                <a16:creationId xmlns:a16="http://schemas.microsoft.com/office/drawing/2014/main" id="{C588E245-1695-1CDF-DD9E-0DB0E0183F83}"/>
              </a:ext>
            </a:extLst>
          </p:cNvPr>
          <p:cNvSpPr txBox="1"/>
          <p:nvPr/>
        </p:nvSpPr>
        <p:spPr>
          <a:xfrm>
            <a:off x="837229" y="4683621"/>
            <a:ext cx="2282492" cy="646331"/>
          </a:xfrm>
          <a:prstGeom prst="rect">
            <a:avLst/>
          </a:prstGeom>
          <a:noFill/>
        </p:spPr>
        <p:txBody>
          <a:bodyPr wrap="square" rtlCol="0">
            <a:spAutoFit/>
          </a:bodyPr>
          <a:lstStyle/>
          <a:p>
            <a:r>
              <a:rPr lang="en-US" dirty="0"/>
              <a:t>SGLang open-source</a:t>
            </a:r>
          </a:p>
          <a:p>
            <a:r>
              <a:rPr lang="en-US" dirty="0"/>
              <a:t>contributors</a:t>
            </a:r>
          </a:p>
        </p:txBody>
      </p:sp>
      <p:grpSp>
        <p:nvGrpSpPr>
          <p:cNvPr id="17" name="Group 16">
            <a:extLst>
              <a:ext uri="{FF2B5EF4-FFF2-40B4-BE49-F238E27FC236}">
                <a16:creationId xmlns:a16="http://schemas.microsoft.com/office/drawing/2014/main" id="{A8A9BE05-1BFB-AFFB-C721-CBF19C91C7CE}"/>
              </a:ext>
            </a:extLst>
          </p:cNvPr>
          <p:cNvGrpSpPr/>
          <p:nvPr/>
        </p:nvGrpSpPr>
        <p:grpSpPr>
          <a:xfrm>
            <a:off x="3599329" y="3684492"/>
            <a:ext cx="6963054" cy="2644588"/>
            <a:chOff x="3599329" y="3684492"/>
            <a:chExt cx="6963054" cy="2644588"/>
          </a:xfrm>
        </p:grpSpPr>
        <p:sp>
          <p:nvSpPr>
            <p:cNvPr id="11" name="TextBox 10">
              <a:extLst>
                <a:ext uri="{FF2B5EF4-FFF2-40B4-BE49-F238E27FC236}">
                  <a16:creationId xmlns:a16="http://schemas.microsoft.com/office/drawing/2014/main" id="{238430EB-2E8C-5652-EF2C-324AB0DAF063}"/>
                </a:ext>
              </a:extLst>
            </p:cNvPr>
            <p:cNvSpPr txBox="1"/>
            <p:nvPr/>
          </p:nvSpPr>
          <p:spPr>
            <a:xfrm>
              <a:off x="3653119" y="3684492"/>
              <a:ext cx="6909264" cy="369332"/>
            </a:xfrm>
            <a:prstGeom prst="rect">
              <a:avLst/>
            </a:prstGeom>
            <a:noFill/>
          </p:spPr>
          <p:txBody>
            <a:bodyPr wrap="none" rtlCol="0">
              <a:spAutoFit/>
            </a:bodyPr>
            <a:lstStyle/>
            <a:p>
              <a:r>
                <a:rPr lang="en-US" b="1" dirty="0"/>
                <a:t>Core developers</a:t>
              </a:r>
              <a:r>
                <a:rPr lang="en-US" dirty="0"/>
                <a:t>: Ying Sheng, </a:t>
              </a:r>
              <a:r>
                <a:rPr lang="en-US" dirty="0" err="1"/>
                <a:t>Liangsheng</a:t>
              </a:r>
              <a:r>
                <a:rPr lang="en-US" dirty="0"/>
                <a:t> Yin, </a:t>
              </a:r>
              <a:r>
                <a:rPr lang="en-US" dirty="0" err="1"/>
                <a:t>Yineng</a:t>
              </a:r>
              <a:r>
                <a:rPr lang="en-US" dirty="0"/>
                <a:t> Zhang, Ke Bao</a:t>
              </a:r>
            </a:p>
          </p:txBody>
        </p:sp>
        <p:pic>
          <p:nvPicPr>
            <p:cNvPr id="13" name="Picture 12">
              <a:extLst>
                <a:ext uri="{FF2B5EF4-FFF2-40B4-BE49-F238E27FC236}">
                  <a16:creationId xmlns:a16="http://schemas.microsoft.com/office/drawing/2014/main" id="{91785CAB-D0A4-C83F-B6E6-24CC35EA9A71}"/>
                </a:ext>
              </a:extLst>
            </p:cNvPr>
            <p:cNvPicPr>
              <a:picLocks noChangeAspect="1"/>
            </p:cNvPicPr>
            <p:nvPr/>
          </p:nvPicPr>
          <p:blipFill>
            <a:blip r:embed="rId4"/>
            <a:stretch>
              <a:fillRect/>
            </a:stretch>
          </p:blipFill>
          <p:spPr>
            <a:xfrm>
              <a:off x="3599329" y="4180852"/>
              <a:ext cx="3988912" cy="2148228"/>
            </a:xfrm>
            <a:prstGeom prst="rect">
              <a:avLst/>
            </a:prstGeom>
          </p:spPr>
        </p:pic>
      </p:grpSp>
      <p:pic>
        <p:nvPicPr>
          <p:cNvPr id="18" name="Picture 2">
            <a:extLst>
              <a:ext uri="{FF2B5EF4-FFF2-40B4-BE49-F238E27FC236}">
                <a16:creationId xmlns:a16="http://schemas.microsoft.com/office/drawing/2014/main" id="{409E557D-747E-5106-125F-AC09A75E6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0A07CE-DB8D-B235-070C-D8C673C4153A}"/>
              </a:ext>
            </a:extLst>
          </p:cNvPr>
          <p:cNvSpPr txBox="1"/>
          <p:nvPr/>
        </p:nvSpPr>
        <p:spPr>
          <a:xfrm>
            <a:off x="8186866" y="2743255"/>
            <a:ext cx="3017162" cy="369332"/>
          </a:xfrm>
          <a:prstGeom prst="rect">
            <a:avLst/>
          </a:prstGeom>
          <a:noFill/>
        </p:spPr>
        <p:txBody>
          <a:bodyPr wrap="square">
            <a:spAutoFit/>
          </a:bodyPr>
          <a:lstStyle/>
          <a:p>
            <a:r>
              <a:rPr lang="en-US" dirty="0">
                <a:effectLst/>
                <a:latin typeface="Helvetica Neue" panose="02000503000000020004" pitchFamily="2" charset="0"/>
              </a:rPr>
              <a:t>Soga Lin, </a:t>
            </a:r>
            <a:r>
              <a:rPr lang="en-US" dirty="0" err="1">
                <a:effectLst/>
                <a:latin typeface="Helvetica Neue" panose="02000503000000020004" pitchFamily="2" charset="0"/>
              </a:rPr>
              <a:t>Wun-guo</a:t>
            </a:r>
            <a:r>
              <a:rPr lang="en-US" dirty="0">
                <a:effectLst/>
                <a:latin typeface="Helvetica Neue" panose="02000503000000020004" pitchFamily="2" charset="0"/>
              </a:rPr>
              <a:t> Huang</a:t>
            </a:r>
          </a:p>
        </p:txBody>
      </p:sp>
    </p:spTree>
    <p:extLst>
      <p:ext uri="{BB962C8B-B14F-4D97-AF65-F5344CB8AC3E}">
        <p14:creationId xmlns:p14="http://schemas.microsoft.com/office/powerpoint/2010/main" val="142246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26B9C-C696-727A-9306-C3A0F38B9852}"/>
              </a:ext>
            </a:extLst>
          </p:cNvPr>
          <p:cNvSpPr/>
          <p:nvPr/>
        </p:nvSpPr>
        <p:spPr>
          <a:xfrm>
            <a:off x="0" y="1"/>
            <a:ext cx="12192000" cy="4408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1CC4CBD-EEC7-A5D2-9C7A-F7EB9C0B1EAB}"/>
              </a:ext>
            </a:extLst>
          </p:cNvPr>
          <p:cNvSpPr>
            <a:spLocks noGrp="1"/>
          </p:cNvSpPr>
          <p:nvPr>
            <p:ph type="title"/>
          </p:nvPr>
        </p:nvSpPr>
        <p:spPr>
          <a:xfrm>
            <a:off x="831850" y="1555837"/>
            <a:ext cx="10515600" cy="2852737"/>
          </a:xfrm>
        </p:spPr>
        <p:txBody>
          <a:bodyPr/>
          <a:lstStyle/>
          <a:p>
            <a:r>
              <a:rPr lang="en-US" b="1" dirty="0"/>
              <a:t>SGLang Overview</a:t>
            </a:r>
          </a:p>
        </p:txBody>
      </p:sp>
      <p:sp>
        <p:nvSpPr>
          <p:cNvPr id="5" name="Text Placeholder 4">
            <a:extLst>
              <a:ext uri="{FF2B5EF4-FFF2-40B4-BE49-F238E27FC236}">
                <a16:creationId xmlns:a16="http://schemas.microsoft.com/office/drawing/2014/main" id="{E3EEF628-EBD3-7758-B75E-62EF90A4E2F5}"/>
              </a:ext>
            </a:extLst>
          </p:cNvPr>
          <p:cNvSpPr>
            <a:spLocks noGrp="1"/>
          </p:cNvSpPr>
          <p:nvPr>
            <p:ph type="body" idx="1"/>
          </p:nvPr>
        </p:nvSpPr>
        <p:spPr>
          <a:xfrm>
            <a:off x="831850" y="4589463"/>
            <a:ext cx="8619968" cy="1500187"/>
          </a:xfrm>
        </p:spPr>
        <p:txBody>
          <a:bodyPr>
            <a:normAutofit/>
          </a:bodyPr>
          <a:lstStyle/>
          <a:p>
            <a:r>
              <a:rPr lang="en-US" dirty="0"/>
              <a:t>SGLang is a fast serving framework for large language models and vision language models.</a:t>
            </a:r>
          </a:p>
        </p:txBody>
      </p:sp>
      <p:sp>
        <p:nvSpPr>
          <p:cNvPr id="6" name="Slide Number Placeholder 5">
            <a:extLst>
              <a:ext uri="{FF2B5EF4-FFF2-40B4-BE49-F238E27FC236}">
                <a16:creationId xmlns:a16="http://schemas.microsoft.com/office/drawing/2014/main" id="{02046929-6A93-8450-AD99-14589B2343D3}"/>
              </a:ext>
            </a:extLst>
          </p:cNvPr>
          <p:cNvSpPr>
            <a:spLocks noGrp="1"/>
          </p:cNvSpPr>
          <p:nvPr>
            <p:ph type="sldNum" sz="quarter" idx="12"/>
          </p:nvPr>
        </p:nvSpPr>
        <p:spPr/>
        <p:txBody>
          <a:bodyPr/>
          <a:lstStyle/>
          <a:p>
            <a:fld id="{B4232167-CC88-8041-8F46-6E4EE3B0994D}" type="slidenum">
              <a:rPr lang="en-US" smtClean="0"/>
              <a:t>3</a:t>
            </a:fld>
            <a:endParaRPr lang="en-US"/>
          </a:p>
        </p:txBody>
      </p:sp>
      <p:pic>
        <p:nvPicPr>
          <p:cNvPr id="7" name="Picture 2">
            <a:extLst>
              <a:ext uri="{FF2B5EF4-FFF2-40B4-BE49-F238E27FC236}">
                <a16:creationId xmlns:a16="http://schemas.microsoft.com/office/drawing/2014/main" id="{75987184-D11B-6D40-77AE-25251042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16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A2613-BDBA-D933-01BF-BC56CE2C7CA7}"/>
              </a:ext>
            </a:extLst>
          </p:cNvPr>
          <p:cNvSpPr>
            <a:spLocks noGrp="1"/>
          </p:cNvSpPr>
          <p:nvPr>
            <p:ph type="title"/>
          </p:nvPr>
        </p:nvSpPr>
        <p:spPr>
          <a:xfrm>
            <a:off x="831850" y="993921"/>
            <a:ext cx="10515600" cy="2080973"/>
          </a:xfrm>
        </p:spPr>
        <p:txBody>
          <a:bodyPr/>
          <a:lstStyle/>
          <a:p>
            <a:pPr algn="ctr"/>
            <a:r>
              <a:rPr lang="en-US" b="1" dirty="0"/>
              <a:t>Question &amp; Answer</a:t>
            </a:r>
          </a:p>
        </p:txBody>
      </p:sp>
      <p:sp>
        <p:nvSpPr>
          <p:cNvPr id="3" name="Content Placeholder 2">
            <a:extLst>
              <a:ext uri="{FF2B5EF4-FFF2-40B4-BE49-F238E27FC236}">
                <a16:creationId xmlns:a16="http://schemas.microsoft.com/office/drawing/2014/main" id="{08DA8CAC-5DE6-70DF-B7AA-D39E726F6069}"/>
              </a:ext>
            </a:extLst>
          </p:cNvPr>
          <p:cNvSpPr>
            <a:spLocks noGrp="1"/>
          </p:cNvSpPr>
          <p:nvPr>
            <p:ph type="body" idx="1"/>
          </p:nvPr>
        </p:nvSpPr>
        <p:spPr>
          <a:xfrm>
            <a:off x="831850" y="3572436"/>
            <a:ext cx="10515600" cy="1501588"/>
          </a:xfrm>
        </p:spPr>
        <p:txBody>
          <a:bodyPr>
            <a:normAutofit/>
          </a:bodyPr>
          <a:lstStyle/>
          <a:p>
            <a:pPr marL="0" indent="0" algn="ctr">
              <a:buNone/>
            </a:pPr>
            <a:r>
              <a:rPr lang="en-US" dirty="0" err="1"/>
              <a:t>Github</a:t>
            </a:r>
            <a:r>
              <a:rPr lang="en-US" dirty="0"/>
              <a:t>: </a:t>
            </a:r>
            <a:r>
              <a:rPr lang="en-US" dirty="0">
                <a:hlinkClick r:id="rId2"/>
              </a:rPr>
              <a:t>https://github.com/sgl-project/sglang</a:t>
            </a:r>
            <a:endParaRPr lang="en-US" dirty="0"/>
          </a:p>
          <a:p>
            <a:pPr marL="0" indent="0" algn="ctr">
              <a:buNone/>
            </a:pPr>
            <a:r>
              <a:rPr lang="en-US" dirty="0"/>
              <a:t>Paper (NeurIPS’24) : </a:t>
            </a:r>
            <a:r>
              <a:rPr lang="en-US" dirty="0">
                <a:hlinkClick r:id="rId3"/>
              </a:rPr>
              <a:t>https://arxiv.org/abs/2312.07104</a:t>
            </a:r>
            <a:r>
              <a:rPr lang="en-US" dirty="0"/>
              <a:t> </a:t>
            </a:r>
          </a:p>
          <a:p>
            <a:pPr marL="0" indent="0" algn="ctr">
              <a:buNone/>
            </a:pPr>
            <a:r>
              <a:rPr lang="en-US" dirty="0"/>
              <a:t>Welcome to join the </a:t>
            </a:r>
            <a:r>
              <a:rPr lang="en-US" dirty="0">
                <a:hlinkClick r:id="rId4"/>
              </a:rPr>
              <a:t>slack</a:t>
            </a:r>
            <a:r>
              <a:rPr lang="en-US" dirty="0"/>
              <a:t> and bi-weekly dev meeting!</a:t>
            </a:r>
          </a:p>
        </p:txBody>
      </p:sp>
      <p:sp>
        <p:nvSpPr>
          <p:cNvPr id="4" name="Slide Number Placeholder 3">
            <a:extLst>
              <a:ext uri="{FF2B5EF4-FFF2-40B4-BE49-F238E27FC236}">
                <a16:creationId xmlns:a16="http://schemas.microsoft.com/office/drawing/2014/main" id="{3FAAD601-A937-5BB8-3C37-F1C89AD5E638}"/>
              </a:ext>
            </a:extLst>
          </p:cNvPr>
          <p:cNvSpPr>
            <a:spLocks noGrp="1"/>
          </p:cNvSpPr>
          <p:nvPr>
            <p:ph type="sldNum" sz="quarter" idx="12"/>
          </p:nvPr>
        </p:nvSpPr>
        <p:spPr/>
        <p:txBody>
          <a:bodyPr/>
          <a:lstStyle/>
          <a:p>
            <a:fld id="{B4232167-CC88-8041-8F46-6E4EE3B0994D}" type="slidenum">
              <a:rPr lang="en-US" smtClean="0"/>
              <a:t>30</a:t>
            </a:fld>
            <a:endParaRPr lang="en-US"/>
          </a:p>
        </p:txBody>
      </p:sp>
      <p:pic>
        <p:nvPicPr>
          <p:cNvPr id="5" name="Picture 2">
            <a:extLst>
              <a:ext uri="{FF2B5EF4-FFF2-40B4-BE49-F238E27FC236}">
                <a16:creationId xmlns:a16="http://schemas.microsoft.com/office/drawing/2014/main" id="{FD56F53F-00F5-DF8F-8EBF-55E16D6BC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77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BE87-1C97-B96A-6073-2D82601081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33D602-A774-5D76-2A46-40CEE2FD11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C6031E-47D1-2A11-77E7-5E98C0234C57}"/>
              </a:ext>
            </a:extLst>
          </p:cNvPr>
          <p:cNvSpPr>
            <a:spLocks noGrp="1"/>
          </p:cNvSpPr>
          <p:nvPr>
            <p:ph type="sldNum" sz="quarter" idx="12"/>
          </p:nvPr>
        </p:nvSpPr>
        <p:spPr/>
        <p:txBody>
          <a:bodyPr/>
          <a:lstStyle/>
          <a:p>
            <a:fld id="{B4232167-CC88-8041-8F46-6E4EE3B0994D}" type="slidenum">
              <a:rPr lang="en-US" smtClean="0"/>
              <a:t>31</a:t>
            </a:fld>
            <a:endParaRPr lang="en-US"/>
          </a:p>
        </p:txBody>
      </p:sp>
    </p:spTree>
    <p:extLst>
      <p:ext uri="{BB962C8B-B14F-4D97-AF65-F5344CB8AC3E}">
        <p14:creationId xmlns:p14="http://schemas.microsoft.com/office/powerpoint/2010/main" val="314457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0013-528F-DD49-303B-35BF04A6E86A}"/>
              </a:ext>
            </a:extLst>
          </p:cNvPr>
          <p:cNvSpPr>
            <a:spLocks noGrp="1"/>
          </p:cNvSpPr>
          <p:nvPr>
            <p:ph type="title"/>
          </p:nvPr>
        </p:nvSpPr>
        <p:spPr/>
        <p:txBody>
          <a:bodyPr>
            <a:normAutofit/>
          </a:bodyPr>
          <a:lstStyle/>
          <a:p>
            <a:r>
              <a:rPr lang="en-US" dirty="0"/>
              <a:t>What is SGLang?</a:t>
            </a:r>
          </a:p>
        </p:txBody>
      </p:sp>
      <p:sp>
        <p:nvSpPr>
          <p:cNvPr id="4" name="Slide Number Placeholder 3">
            <a:extLst>
              <a:ext uri="{FF2B5EF4-FFF2-40B4-BE49-F238E27FC236}">
                <a16:creationId xmlns:a16="http://schemas.microsoft.com/office/drawing/2014/main" id="{29765BA4-6F30-2277-A3DB-C0E93E73B343}"/>
              </a:ext>
            </a:extLst>
          </p:cNvPr>
          <p:cNvSpPr>
            <a:spLocks noGrp="1"/>
          </p:cNvSpPr>
          <p:nvPr>
            <p:ph type="sldNum" sz="quarter" idx="12"/>
          </p:nvPr>
        </p:nvSpPr>
        <p:spPr/>
        <p:txBody>
          <a:bodyPr/>
          <a:lstStyle/>
          <a:p>
            <a:fld id="{B4232167-CC88-8041-8F46-6E4EE3B0994D}" type="slidenum">
              <a:rPr lang="en-US" smtClean="0"/>
              <a:t>4</a:t>
            </a:fld>
            <a:endParaRPr lang="en-US"/>
          </a:p>
        </p:txBody>
      </p:sp>
      <p:sp>
        <p:nvSpPr>
          <p:cNvPr id="6" name="TextBox 5">
            <a:extLst>
              <a:ext uri="{FF2B5EF4-FFF2-40B4-BE49-F238E27FC236}">
                <a16:creationId xmlns:a16="http://schemas.microsoft.com/office/drawing/2014/main" id="{D5A08D6F-18AF-3B33-9F76-E1499B76D1D7}"/>
              </a:ext>
            </a:extLst>
          </p:cNvPr>
          <p:cNvSpPr txBox="1"/>
          <p:nvPr/>
        </p:nvSpPr>
        <p:spPr>
          <a:xfrm>
            <a:off x="838200" y="2474237"/>
            <a:ext cx="9573286" cy="523220"/>
          </a:xfrm>
          <a:prstGeom prst="rect">
            <a:avLst/>
          </a:prstGeom>
          <a:noFill/>
        </p:spPr>
        <p:txBody>
          <a:bodyPr wrap="square">
            <a:spAutoFit/>
          </a:bodyPr>
          <a:lstStyle/>
          <a:p>
            <a:pPr marL="0" indent="0">
              <a:buNone/>
            </a:pPr>
            <a:r>
              <a:rPr lang="en-US" sz="2800" dirty="0"/>
              <a:t>Comes with its </a:t>
            </a:r>
            <a:r>
              <a:rPr lang="en-US" sz="2800" b="1" dirty="0"/>
              <a:t>unique features </a:t>
            </a:r>
            <a:r>
              <a:rPr lang="en-US" sz="2800" dirty="0"/>
              <a:t>for better performance</a:t>
            </a:r>
          </a:p>
        </p:txBody>
      </p:sp>
      <p:sp>
        <p:nvSpPr>
          <p:cNvPr id="8" name="TextBox 7">
            <a:extLst>
              <a:ext uri="{FF2B5EF4-FFF2-40B4-BE49-F238E27FC236}">
                <a16:creationId xmlns:a16="http://schemas.microsoft.com/office/drawing/2014/main" id="{7824F0B1-E15A-26AE-DAB7-910D3A050746}"/>
              </a:ext>
            </a:extLst>
          </p:cNvPr>
          <p:cNvSpPr txBox="1"/>
          <p:nvPr/>
        </p:nvSpPr>
        <p:spPr>
          <a:xfrm>
            <a:off x="838200" y="3270975"/>
            <a:ext cx="9573286" cy="523220"/>
          </a:xfrm>
          <a:prstGeom prst="rect">
            <a:avLst/>
          </a:prstGeom>
          <a:noFill/>
        </p:spPr>
        <p:txBody>
          <a:bodyPr wrap="square">
            <a:spAutoFit/>
          </a:bodyPr>
          <a:lstStyle/>
          <a:p>
            <a:pPr marL="0" indent="0">
              <a:buNone/>
            </a:pPr>
            <a:r>
              <a:rPr lang="en-US" sz="2800" dirty="0"/>
              <a:t>Serves the </a:t>
            </a:r>
            <a:r>
              <a:rPr lang="en-US" sz="2800" b="1" dirty="0"/>
              <a:t>production and research </a:t>
            </a:r>
            <a:r>
              <a:rPr lang="en-US" sz="2800" dirty="0"/>
              <a:t>workloads at xAI</a:t>
            </a:r>
            <a:endParaRPr lang="en-US" sz="2800" dirty="0">
              <a:solidFill>
                <a:schemeClr val="tx1">
                  <a:lumMod val="50000"/>
                  <a:lumOff val="50000"/>
                </a:schemeClr>
              </a:solidFill>
            </a:endParaRPr>
          </a:p>
        </p:txBody>
      </p:sp>
      <p:sp>
        <p:nvSpPr>
          <p:cNvPr id="12" name="TextBox 11">
            <a:extLst>
              <a:ext uri="{FF2B5EF4-FFF2-40B4-BE49-F238E27FC236}">
                <a16:creationId xmlns:a16="http://schemas.microsoft.com/office/drawing/2014/main" id="{F57D41DC-2127-F642-BEAF-A596F31A2A1C}"/>
              </a:ext>
            </a:extLst>
          </p:cNvPr>
          <p:cNvSpPr txBox="1"/>
          <p:nvPr/>
        </p:nvSpPr>
        <p:spPr>
          <a:xfrm>
            <a:off x="838199" y="1677499"/>
            <a:ext cx="9573285" cy="523220"/>
          </a:xfrm>
          <a:prstGeom prst="rect">
            <a:avLst/>
          </a:prstGeom>
          <a:noFill/>
        </p:spPr>
        <p:txBody>
          <a:bodyPr wrap="square">
            <a:spAutoFit/>
          </a:bodyPr>
          <a:lstStyle/>
          <a:p>
            <a:pPr marL="0" indent="0">
              <a:buNone/>
            </a:pPr>
            <a:r>
              <a:rPr lang="en-US" sz="2800" dirty="0"/>
              <a:t>A </a:t>
            </a:r>
            <a:r>
              <a:rPr lang="en-US" sz="2800" b="1" dirty="0"/>
              <a:t>fast inference engine </a:t>
            </a:r>
            <a:r>
              <a:rPr lang="en-US" sz="2800" dirty="0"/>
              <a:t>for LLMs</a:t>
            </a:r>
          </a:p>
        </p:txBody>
      </p:sp>
      <p:grpSp>
        <p:nvGrpSpPr>
          <p:cNvPr id="26" name="Group 25">
            <a:extLst>
              <a:ext uri="{FF2B5EF4-FFF2-40B4-BE49-F238E27FC236}">
                <a16:creationId xmlns:a16="http://schemas.microsoft.com/office/drawing/2014/main" id="{C5BC90C0-C397-0069-754D-F54DB549B7F8}"/>
              </a:ext>
            </a:extLst>
          </p:cNvPr>
          <p:cNvGrpSpPr/>
          <p:nvPr/>
        </p:nvGrpSpPr>
        <p:grpSpPr>
          <a:xfrm>
            <a:off x="838200" y="4070670"/>
            <a:ext cx="5848198" cy="2468242"/>
            <a:chOff x="838199" y="4054791"/>
            <a:chExt cx="5848198" cy="2468242"/>
          </a:xfrm>
        </p:grpSpPr>
        <p:grpSp>
          <p:nvGrpSpPr>
            <p:cNvPr id="25" name="Group 24">
              <a:extLst>
                <a:ext uri="{FF2B5EF4-FFF2-40B4-BE49-F238E27FC236}">
                  <a16:creationId xmlns:a16="http://schemas.microsoft.com/office/drawing/2014/main" id="{811EB472-64AD-4121-DF7D-1010C23BC5B4}"/>
                </a:ext>
              </a:extLst>
            </p:cNvPr>
            <p:cNvGrpSpPr/>
            <p:nvPr/>
          </p:nvGrpSpPr>
          <p:grpSpPr>
            <a:xfrm>
              <a:off x="838199" y="4054791"/>
              <a:ext cx="5848198" cy="1256428"/>
              <a:chOff x="838199" y="4054791"/>
              <a:chExt cx="5848198" cy="1256428"/>
            </a:xfrm>
          </p:grpSpPr>
          <p:pic>
            <p:nvPicPr>
              <p:cNvPr id="15" name="Picture 14">
                <a:extLst>
                  <a:ext uri="{FF2B5EF4-FFF2-40B4-BE49-F238E27FC236}">
                    <a16:creationId xmlns:a16="http://schemas.microsoft.com/office/drawing/2014/main" id="{93D33CD9-6935-9D8C-F284-75D70BC5C33A}"/>
                  </a:ext>
                </a:extLst>
              </p:cNvPr>
              <p:cNvPicPr>
                <a:picLocks noChangeAspect="1"/>
              </p:cNvPicPr>
              <p:nvPr/>
            </p:nvPicPr>
            <p:blipFill>
              <a:blip r:embed="rId2"/>
              <a:srcRect b="62484"/>
              <a:stretch/>
            </p:blipFill>
            <p:spPr>
              <a:xfrm>
                <a:off x="838199" y="4068631"/>
                <a:ext cx="5848198" cy="1242588"/>
              </a:xfrm>
              <a:prstGeom prst="rect">
                <a:avLst/>
              </a:prstGeom>
            </p:spPr>
          </p:pic>
          <p:pic>
            <p:nvPicPr>
              <p:cNvPr id="16" name="Picture 15">
                <a:extLst>
                  <a:ext uri="{FF2B5EF4-FFF2-40B4-BE49-F238E27FC236}">
                    <a16:creationId xmlns:a16="http://schemas.microsoft.com/office/drawing/2014/main" id="{EAA82A3D-948C-C500-2110-97E6213A45C4}"/>
                  </a:ext>
                </a:extLst>
              </p:cNvPr>
              <p:cNvPicPr>
                <a:picLocks noChangeAspect="1"/>
              </p:cNvPicPr>
              <p:nvPr/>
            </p:nvPicPr>
            <p:blipFill>
              <a:blip r:embed="rId3"/>
              <a:stretch>
                <a:fillRect/>
              </a:stretch>
            </p:blipFill>
            <p:spPr>
              <a:xfrm>
                <a:off x="2956122" y="4054791"/>
                <a:ext cx="1485610" cy="462501"/>
              </a:xfrm>
              <a:prstGeom prst="rect">
                <a:avLst/>
              </a:prstGeom>
            </p:spPr>
          </p:pic>
        </p:grpSp>
        <p:grpSp>
          <p:nvGrpSpPr>
            <p:cNvPr id="24" name="Group 23">
              <a:extLst>
                <a:ext uri="{FF2B5EF4-FFF2-40B4-BE49-F238E27FC236}">
                  <a16:creationId xmlns:a16="http://schemas.microsoft.com/office/drawing/2014/main" id="{DAF2B777-457F-BD06-0A3E-09B67A6F0085}"/>
                </a:ext>
              </a:extLst>
            </p:cNvPr>
            <p:cNvGrpSpPr/>
            <p:nvPr/>
          </p:nvGrpSpPr>
          <p:grpSpPr>
            <a:xfrm>
              <a:off x="838199" y="5278171"/>
              <a:ext cx="5848198" cy="1244862"/>
              <a:chOff x="838199" y="5278171"/>
              <a:chExt cx="5848198" cy="1244862"/>
            </a:xfrm>
          </p:grpSpPr>
          <p:pic>
            <p:nvPicPr>
              <p:cNvPr id="17" name="Picture 16">
                <a:extLst>
                  <a:ext uri="{FF2B5EF4-FFF2-40B4-BE49-F238E27FC236}">
                    <a16:creationId xmlns:a16="http://schemas.microsoft.com/office/drawing/2014/main" id="{C7378FF7-7887-C2F2-D199-C1D873B12F3C}"/>
                  </a:ext>
                </a:extLst>
              </p:cNvPr>
              <p:cNvPicPr>
                <a:picLocks noChangeAspect="1"/>
              </p:cNvPicPr>
              <p:nvPr/>
            </p:nvPicPr>
            <p:blipFill>
              <a:blip r:embed="rId2"/>
              <a:srcRect t="56424" b="14853"/>
              <a:stretch/>
            </p:blipFill>
            <p:spPr>
              <a:xfrm>
                <a:off x="838199" y="5278171"/>
                <a:ext cx="5848198" cy="951350"/>
              </a:xfrm>
              <a:prstGeom prst="rect">
                <a:avLst/>
              </a:prstGeom>
            </p:spPr>
          </p:pic>
          <p:pic>
            <p:nvPicPr>
              <p:cNvPr id="18" name="Picture 17">
                <a:extLst>
                  <a:ext uri="{FF2B5EF4-FFF2-40B4-BE49-F238E27FC236}">
                    <a16:creationId xmlns:a16="http://schemas.microsoft.com/office/drawing/2014/main" id="{9BD0F01E-E471-AAE4-6839-1555356FE54C}"/>
                  </a:ext>
                </a:extLst>
              </p:cNvPr>
              <p:cNvPicPr>
                <a:picLocks noChangeAspect="1"/>
              </p:cNvPicPr>
              <p:nvPr/>
            </p:nvPicPr>
            <p:blipFill>
              <a:blip r:embed="rId2"/>
              <a:srcRect t="86743"/>
              <a:stretch/>
            </p:blipFill>
            <p:spPr>
              <a:xfrm>
                <a:off x="838199" y="6083933"/>
                <a:ext cx="5848198" cy="439100"/>
              </a:xfrm>
              <a:prstGeom prst="rect">
                <a:avLst/>
              </a:prstGeom>
            </p:spPr>
          </p:pic>
        </p:grpSp>
      </p:grpSp>
      <p:pic>
        <p:nvPicPr>
          <p:cNvPr id="27" name="Picture 2">
            <a:extLst>
              <a:ext uri="{FF2B5EF4-FFF2-40B4-BE49-F238E27FC236}">
                <a16:creationId xmlns:a16="http://schemas.microsoft.com/office/drawing/2014/main" id="{0BE00074-8249-FC19-E3CC-7A129E87B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1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A0E7-7CC2-670F-C52C-E9747012031E}"/>
              </a:ext>
            </a:extLst>
          </p:cNvPr>
          <p:cNvSpPr>
            <a:spLocks noGrp="1"/>
          </p:cNvSpPr>
          <p:nvPr>
            <p:ph type="title"/>
          </p:nvPr>
        </p:nvSpPr>
        <p:spPr/>
        <p:txBody>
          <a:bodyPr>
            <a:normAutofit/>
          </a:bodyPr>
          <a:lstStyle/>
          <a:p>
            <a:r>
              <a:rPr lang="en-US" sz="4000" dirty="0"/>
              <a:t>SGLang provides leading inference performance</a:t>
            </a:r>
          </a:p>
        </p:txBody>
      </p:sp>
      <p:sp>
        <p:nvSpPr>
          <p:cNvPr id="4" name="Slide Number Placeholder 3">
            <a:extLst>
              <a:ext uri="{FF2B5EF4-FFF2-40B4-BE49-F238E27FC236}">
                <a16:creationId xmlns:a16="http://schemas.microsoft.com/office/drawing/2014/main" id="{8BA11AAE-CFA1-0622-58CF-862A99A383CE}"/>
              </a:ext>
            </a:extLst>
          </p:cNvPr>
          <p:cNvSpPr>
            <a:spLocks noGrp="1"/>
          </p:cNvSpPr>
          <p:nvPr>
            <p:ph type="sldNum" sz="quarter" idx="12"/>
          </p:nvPr>
        </p:nvSpPr>
        <p:spPr/>
        <p:txBody>
          <a:bodyPr/>
          <a:lstStyle/>
          <a:p>
            <a:fld id="{B4232167-CC88-8041-8F46-6E4EE3B0994D}" type="slidenum">
              <a:rPr lang="en-US" smtClean="0"/>
              <a:t>5</a:t>
            </a:fld>
            <a:endParaRPr lang="en-US"/>
          </a:p>
        </p:txBody>
      </p:sp>
      <p:sp>
        <p:nvSpPr>
          <p:cNvPr id="6" name="TextBox 5">
            <a:extLst>
              <a:ext uri="{FF2B5EF4-FFF2-40B4-BE49-F238E27FC236}">
                <a16:creationId xmlns:a16="http://schemas.microsoft.com/office/drawing/2014/main" id="{A7516456-BC3C-D497-8CBD-922134DF2828}"/>
              </a:ext>
            </a:extLst>
          </p:cNvPr>
          <p:cNvSpPr txBox="1"/>
          <p:nvPr/>
        </p:nvSpPr>
        <p:spPr>
          <a:xfrm>
            <a:off x="838200" y="2459128"/>
            <a:ext cx="8541190" cy="1077218"/>
          </a:xfrm>
          <a:prstGeom prst="rect">
            <a:avLst/>
          </a:prstGeom>
          <a:noFill/>
        </p:spPr>
        <p:txBody>
          <a:bodyPr wrap="square">
            <a:spAutoFit/>
          </a:bodyPr>
          <a:lstStyle/>
          <a:p>
            <a:pPr marL="0" indent="0">
              <a:buNone/>
            </a:pPr>
            <a:r>
              <a:rPr lang="en-US" sz="2400" b="1" dirty="0">
                <a:solidFill>
                  <a:schemeClr val="accent2"/>
                </a:solidFill>
              </a:rPr>
              <a:t>v0.1 (Jan. 2024)</a:t>
            </a:r>
          </a:p>
          <a:p>
            <a:pPr marL="0" indent="0">
              <a:buNone/>
            </a:pPr>
            <a:r>
              <a:rPr lang="en-US" sz="2000" dirty="0"/>
              <a:t>5x higher throughput with automatic KV cache reuse</a:t>
            </a:r>
          </a:p>
          <a:p>
            <a:pPr marL="0" indent="0">
              <a:buNone/>
            </a:pPr>
            <a:r>
              <a:rPr lang="en-US" sz="2000" dirty="0"/>
              <a:t>3x faster grammar-based constrained decoding </a:t>
            </a:r>
          </a:p>
        </p:txBody>
      </p:sp>
      <p:sp>
        <p:nvSpPr>
          <p:cNvPr id="8" name="TextBox 7">
            <a:extLst>
              <a:ext uri="{FF2B5EF4-FFF2-40B4-BE49-F238E27FC236}">
                <a16:creationId xmlns:a16="http://schemas.microsoft.com/office/drawing/2014/main" id="{F8547C03-9159-B77C-EB35-B901493DFEEC}"/>
              </a:ext>
            </a:extLst>
          </p:cNvPr>
          <p:cNvSpPr txBox="1"/>
          <p:nvPr/>
        </p:nvSpPr>
        <p:spPr>
          <a:xfrm>
            <a:off x="838200" y="3961463"/>
            <a:ext cx="8541190" cy="769441"/>
          </a:xfrm>
          <a:prstGeom prst="rect">
            <a:avLst/>
          </a:prstGeom>
          <a:noFill/>
        </p:spPr>
        <p:txBody>
          <a:bodyPr wrap="square">
            <a:spAutoFit/>
          </a:bodyPr>
          <a:lstStyle/>
          <a:p>
            <a:pPr marL="0" indent="0">
              <a:buNone/>
            </a:pPr>
            <a:r>
              <a:rPr lang="en-US" sz="2400" b="1" dirty="0">
                <a:solidFill>
                  <a:schemeClr val="accent2"/>
                </a:solidFill>
              </a:rPr>
              <a:t>v0.2 (July 2024)</a:t>
            </a:r>
          </a:p>
          <a:p>
            <a:pPr marL="0" indent="0">
              <a:buNone/>
            </a:pPr>
            <a:r>
              <a:rPr lang="en-US" sz="2000" dirty="0"/>
              <a:t>3x higher throughput with low-overhead CPU runtime</a:t>
            </a:r>
          </a:p>
        </p:txBody>
      </p:sp>
      <p:sp>
        <p:nvSpPr>
          <p:cNvPr id="10" name="TextBox 9">
            <a:extLst>
              <a:ext uri="{FF2B5EF4-FFF2-40B4-BE49-F238E27FC236}">
                <a16:creationId xmlns:a16="http://schemas.microsoft.com/office/drawing/2014/main" id="{BD117416-DBC4-08EC-E0EA-FC267203DD7C}"/>
              </a:ext>
            </a:extLst>
          </p:cNvPr>
          <p:cNvSpPr txBox="1"/>
          <p:nvPr/>
        </p:nvSpPr>
        <p:spPr>
          <a:xfrm>
            <a:off x="838200" y="5156021"/>
            <a:ext cx="8541190" cy="1077218"/>
          </a:xfrm>
          <a:prstGeom prst="rect">
            <a:avLst/>
          </a:prstGeom>
          <a:noFill/>
        </p:spPr>
        <p:txBody>
          <a:bodyPr wrap="square">
            <a:spAutoFit/>
          </a:bodyPr>
          <a:lstStyle/>
          <a:p>
            <a:pPr marL="0" indent="0">
              <a:buNone/>
            </a:pPr>
            <a:r>
              <a:rPr lang="en-US" sz="2400" b="1" dirty="0">
                <a:solidFill>
                  <a:schemeClr val="accent2"/>
                </a:solidFill>
              </a:rPr>
              <a:t>v0.3 (Sept. 2024)</a:t>
            </a:r>
          </a:p>
          <a:p>
            <a:pPr marL="0" indent="0">
              <a:buNone/>
            </a:pPr>
            <a:r>
              <a:rPr lang="en-US" sz="2000" dirty="0"/>
              <a:t>7x faster triton attention backend for custom attention variants (MLA)</a:t>
            </a:r>
          </a:p>
          <a:p>
            <a:pPr marL="0" indent="0">
              <a:buNone/>
            </a:pPr>
            <a:r>
              <a:rPr lang="en-US" sz="2000" dirty="0"/>
              <a:t>1.5x lower latency with </a:t>
            </a:r>
            <a:r>
              <a:rPr lang="en-US" sz="2000" dirty="0" err="1"/>
              <a:t>torch.compile</a:t>
            </a:r>
            <a:r>
              <a:rPr lang="en-US" sz="2000" dirty="0"/>
              <a:t> </a:t>
            </a:r>
          </a:p>
        </p:txBody>
      </p:sp>
      <p:sp>
        <p:nvSpPr>
          <p:cNvPr id="14" name="TextBox 13">
            <a:extLst>
              <a:ext uri="{FF2B5EF4-FFF2-40B4-BE49-F238E27FC236}">
                <a16:creationId xmlns:a16="http://schemas.microsoft.com/office/drawing/2014/main" id="{C74A4E55-6A72-7334-2239-0D14BD8D5F66}"/>
              </a:ext>
            </a:extLst>
          </p:cNvPr>
          <p:cNvSpPr txBox="1"/>
          <p:nvPr/>
        </p:nvSpPr>
        <p:spPr>
          <a:xfrm>
            <a:off x="838200" y="1731084"/>
            <a:ext cx="6097508" cy="400110"/>
          </a:xfrm>
          <a:prstGeom prst="rect">
            <a:avLst/>
          </a:prstGeom>
          <a:noFill/>
        </p:spPr>
        <p:txBody>
          <a:bodyPr wrap="square">
            <a:spAutoFit/>
          </a:bodyPr>
          <a:lstStyle/>
          <a:p>
            <a:pPr marL="0" indent="0">
              <a:buNone/>
            </a:pPr>
            <a:r>
              <a:rPr lang="en-US" sz="2000" dirty="0"/>
              <a:t>Compared to the other popular inference engines:</a:t>
            </a:r>
          </a:p>
        </p:txBody>
      </p:sp>
      <p:pic>
        <p:nvPicPr>
          <p:cNvPr id="16" name="Picture 2">
            <a:extLst>
              <a:ext uri="{FF2B5EF4-FFF2-40B4-BE49-F238E27FC236}">
                <a16:creationId xmlns:a16="http://schemas.microsoft.com/office/drawing/2014/main" id="{6D411472-28C1-1F2E-38DC-7532C734B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1590-D9C9-9248-3098-3CC798269CAC}"/>
              </a:ext>
            </a:extLst>
          </p:cNvPr>
          <p:cNvSpPr>
            <a:spLocks noGrp="1"/>
          </p:cNvSpPr>
          <p:nvPr>
            <p:ph type="title"/>
          </p:nvPr>
        </p:nvSpPr>
        <p:spPr/>
        <p:txBody>
          <a:bodyPr>
            <a:normAutofit/>
          </a:bodyPr>
          <a:lstStyle/>
          <a:p>
            <a:r>
              <a:rPr lang="en-US" sz="4000" dirty="0"/>
              <a:t>SGLang architecture overview</a:t>
            </a:r>
          </a:p>
        </p:txBody>
      </p:sp>
      <p:sp>
        <p:nvSpPr>
          <p:cNvPr id="4" name="Slide Number Placeholder 3">
            <a:extLst>
              <a:ext uri="{FF2B5EF4-FFF2-40B4-BE49-F238E27FC236}">
                <a16:creationId xmlns:a16="http://schemas.microsoft.com/office/drawing/2014/main" id="{F85F1E91-76A7-E3A8-E5E6-700B2D6C24F6}"/>
              </a:ext>
            </a:extLst>
          </p:cNvPr>
          <p:cNvSpPr>
            <a:spLocks noGrp="1"/>
          </p:cNvSpPr>
          <p:nvPr>
            <p:ph type="sldNum" sz="quarter" idx="12"/>
          </p:nvPr>
        </p:nvSpPr>
        <p:spPr/>
        <p:txBody>
          <a:bodyPr/>
          <a:lstStyle/>
          <a:p>
            <a:fld id="{B4232167-CC88-8041-8F46-6E4EE3B0994D}" type="slidenum">
              <a:rPr lang="en-US" smtClean="0"/>
              <a:t>6</a:t>
            </a:fld>
            <a:endParaRPr lang="en-US"/>
          </a:p>
        </p:txBody>
      </p:sp>
      <p:grpSp>
        <p:nvGrpSpPr>
          <p:cNvPr id="75" name="Group 74">
            <a:extLst>
              <a:ext uri="{FF2B5EF4-FFF2-40B4-BE49-F238E27FC236}">
                <a16:creationId xmlns:a16="http://schemas.microsoft.com/office/drawing/2014/main" id="{D8E3CE08-67BB-D3FA-432D-C39B2BEB3705}"/>
              </a:ext>
            </a:extLst>
          </p:cNvPr>
          <p:cNvGrpSpPr/>
          <p:nvPr/>
        </p:nvGrpSpPr>
        <p:grpSpPr>
          <a:xfrm>
            <a:off x="291629" y="2734835"/>
            <a:ext cx="3123441" cy="2006973"/>
            <a:chOff x="291629" y="2734835"/>
            <a:chExt cx="3123441" cy="2006973"/>
          </a:xfrm>
        </p:grpSpPr>
        <p:sp>
          <p:nvSpPr>
            <p:cNvPr id="28" name="Rectangle 27">
              <a:extLst>
                <a:ext uri="{FF2B5EF4-FFF2-40B4-BE49-F238E27FC236}">
                  <a16:creationId xmlns:a16="http://schemas.microsoft.com/office/drawing/2014/main" id="{3E2A6DA5-F85A-E4E5-BFDF-1CCFE2A42AA4}"/>
                </a:ext>
              </a:extLst>
            </p:cNvPr>
            <p:cNvSpPr/>
            <p:nvPr/>
          </p:nvSpPr>
          <p:spPr>
            <a:xfrm>
              <a:off x="291629" y="2734835"/>
              <a:ext cx="3123441" cy="200697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EDD238-A755-C0A8-67D5-BDB6D80CDE2C}"/>
                </a:ext>
              </a:extLst>
            </p:cNvPr>
            <p:cNvSpPr/>
            <p:nvPr/>
          </p:nvSpPr>
          <p:spPr>
            <a:xfrm>
              <a:off x="392913" y="3743355"/>
              <a:ext cx="2918987"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OpenAI-compatible API</a:t>
              </a:r>
            </a:p>
          </p:txBody>
        </p:sp>
        <p:sp>
          <p:nvSpPr>
            <p:cNvPr id="6" name="Rectangle 5">
              <a:extLst>
                <a:ext uri="{FF2B5EF4-FFF2-40B4-BE49-F238E27FC236}">
                  <a16:creationId xmlns:a16="http://schemas.microsoft.com/office/drawing/2014/main" id="{FC1A8A8B-17B7-2745-1595-1ABDB4ED7308}"/>
                </a:ext>
              </a:extLst>
            </p:cNvPr>
            <p:cNvSpPr/>
            <p:nvPr/>
          </p:nvSpPr>
          <p:spPr>
            <a:xfrm>
              <a:off x="392915" y="3206979"/>
              <a:ext cx="2918987"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Native generation API</a:t>
              </a:r>
            </a:p>
          </p:txBody>
        </p:sp>
        <p:sp>
          <p:nvSpPr>
            <p:cNvPr id="7" name="Rectangle 6">
              <a:extLst>
                <a:ext uri="{FF2B5EF4-FFF2-40B4-BE49-F238E27FC236}">
                  <a16:creationId xmlns:a16="http://schemas.microsoft.com/office/drawing/2014/main" id="{3329C715-D195-81AF-A16B-A8CE11761308}"/>
                </a:ext>
              </a:extLst>
            </p:cNvPr>
            <p:cNvSpPr/>
            <p:nvPr/>
          </p:nvSpPr>
          <p:spPr>
            <a:xfrm>
              <a:off x="392913" y="4279731"/>
              <a:ext cx="2918987"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Structured language frontend</a:t>
              </a:r>
            </a:p>
          </p:txBody>
        </p:sp>
        <p:sp>
          <p:nvSpPr>
            <p:cNvPr id="8" name="TextBox 7">
              <a:extLst>
                <a:ext uri="{FF2B5EF4-FFF2-40B4-BE49-F238E27FC236}">
                  <a16:creationId xmlns:a16="http://schemas.microsoft.com/office/drawing/2014/main" id="{7D04C402-DCD0-2197-B88F-0C9922FCDF52}"/>
                </a:ext>
              </a:extLst>
            </p:cNvPr>
            <p:cNvSpPr txBox="1"/>
            <p:nvPr/>
          </p:nvSpPr>
          <p:spPr>
            <a:xfrm>
              <a:off x="1441075" y="2787875"/>
              <a:ext cx="822661" cy="369332"/>
            </a:xfrm>
            <a:prstGeom prst="rect">
              <a:avLst/>
            </a:prstGeom>
            <a:noFill/>
          </p:spPr>
          <p:txBody>
            <a:bodyPr wrap="none" rtlCol="0">
              <a:spAutoFit/>
            </a:bodyPr>
            <a:lstStyle/>
            <a:p>
              <a:r>
                <a:rPr lang="en-US" b="1" dirty="0"/>
                <a:t>Client</a:t>
              </a:r>
            </a:p>
          </p:txBody>
        </p:sp>
      </p:grpSp>
      <p:grpSp>
        <p:nvGrpSpPr>
          <p:cNvPr id="76" name="Group 75">
            <a:extLst>
              <a:ext uri="{FF2B5EF4-FFF2-40B4-BE49-F238E27FC236}">
                <a16:creationId xmlns:a16="http://schemas.microsoft.com/office/drawing/2014/main" id="{BE0FC1B3-5CAA-17C6-AB37-C61D9037EED2}"/>
              </a:ext>
            </a:extLst>
          </p:cNvPr>
          <p:cNvGrpSpPr/>
          <p:nvPr/>
        </p:nvGrpSpPr>
        <p:grpSpPr>
          <a:xfrm>
            <a:off x="3415070" y="1825692"/>
            <a:ext cx="8485302" cy="3825258"/>
            <a:chOff x="3415070" y="1825692"/>
            <a:chExt cx="8485302" cy="3825258"/>
          </a:xfrm>
        </p:grpSpPr>
        <p:sp>
          <p:nvSpPr>
            <p:cNvPr id="29" name="Rectangle 28">
              <a:extLst>
                <a:ext uri="{FF2B5EF4-FFF2-40B4-BE49-F238E27FC236}">
                  <a16:creationId xmlns:a16="http://schemas.microsoft.com/office/drawing/2014/main" id="{AE72EF50-2697-E822-FBD9-87AD0F9A4D0B}"/>
                </a:ext>
              </a:extLst>
            </p:cNvPr>
            <p:cNvSpPr/>
            <p:nvPr/>
          </p:nvSpPr>
          <p:spPr>
            <a:xfrm>
              <a:off x="4092166" y="1825692"/>
              <a:ext cx="7808206" cy="382525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52CF15-FBFF-F4B4-D086-F23DF39D8EE1}"/>
                </a:ext>
              </a:extLst>
            </p:cNvPr>
            <p:cNvSpPr txBox="1"/>
            <p:nvPr/>
          </p:nvSpPr>
          <p:spPr>
            <a:xfrm>
              <a:off x="7562497" y="1945938"/>
              <a:ext cx="867545" cy="369332"/>
            </a:xfrm>
            <a:prstGeom prst="rect">
              <a:avLst/>
            </a:prstGeom>
            <a:noFill/>
          </p:spPr>
          <p:txBody>
            <a:bodyPr wrap="none" rtlCol="0">
              <a:spAutoFit/>
            </a:bodyPr>
            <a:lstStyle/>
            <a:p>
              <a:r>
                <a:rPr lang="en-US" b="1" dirty="0"/>
                <a:t>Server</a:t>
              </a:r>
            </a:p>
          </p:txBody>
        </p:sp>
        <p:grpSp>
          <p:nvGrpSpPr>
            <p:cNvPr id="73" name="Group 72">
              <a:extLst>
                <a:ext uri="{FF2B5EF4-FFF2-40B4-BE49-F238E27FC236}">
                  <a16:creationId xmlns:a16="http://schemas.microsoft.com/office/drawing/2014/main" id="{55D2E04B-BF34-BA1C-61B4-C3C052EA4B97}"/>
                </a:ext>
              </a:extLst>
            </p:cNvPr>
            <p:cNvGrpSpPr/>
            <p:nvPr/>
          </p:nvGrpSpPr>
          <p:grpSpPr>
            <a:xfrm>
              <a:off x="4309221" y="2471492"/>
              <a:ext cx="7374097" cy="2711319"/>
              <a:chOff x="4246872" y="2471492"/>
              <a:chExt cx="7374097" cy="2711319"/>
            </a:xfrm>
          </p:grpSpPr>
          <p:sp>
            <p:nvSpPr>
              <p:cNvPr id="12" name="Rectangle 11">
                <a:extLst>
                  <a:ext uri="{FF2B5EF4-FFF2-40B4-BE49-F238E27FC236}">
                    <a16:creationId xmlns:a16="http://schemas.microsoft.com/office/drawing/2014/main" id="{E2F51819-6730-1B93-4322-7AE9D636A841}"/>
                  </a:ext>
                </a:extLst>
              </p:cNvPr>
              <p:cNvSpPr/>
              <p:nvPr/>
            </p:nvSpPr>
            <p:spPr>
              <a:xfrm>
                <a:off x="4246873" y="2471492"/>
                <a:ext cx="2918987" cy="64008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API server</a:t>
                </a:r>
              </a:p>
              <a:p>
                <a:pPr algn="ctr"/>
                <a:r>
                  <a:rPr lang="en-US" sz="1600" dirty="0">
                    <a:solidFill>
                      <a:schemeClr val="tx1"/>
                    </a:solidFill>
                  </a:rPr>
                  <a:t>Tokenizer</a:t>
                </a:r>
              </a:p>
            </p:txBody>
          </p:sp>
          <p:sp>
            <p:nvSpPr>
              <p:cNvPr id="13" name="Rectangle 12">
                <a:extLst>
                  <a:ext uri="{FF2B5EF4-FFF2-40B4-BE49-F238E27FC236}">
                    <a16:creationId xmlns:a16="http://schemas.microsoft.com/office/drawing/2014/main" id="{06532B8F-F631-5600-9AA0-BB4F27859472}"/>
                  </a:ext>
                </a:extLst>
              </p:cNvPr>
              <p:cNvSpPr/>
              <p:nvPr/>
            </p:nvSpPr>
            <p:spPr>
              <a:xfrm>
                <a:off x="7554290" y="3074525"/>
                <a:ext cx="4066679" cy="15052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Mode Worker</a:t>
                </a:r>
              </a:p>
              <a:p>
                <a:pPr algn="ctr"/>
                <a:endParaRPr lang="en-US" sz="800" b="1" dirty="0">
                  <a:solidFill>
                    <a:schemeClr val="tx1"/>
                  </a:solidFill>
                </a:endParaRPr>
              </a:p>
              <a:p>
                <a:pPr algn="ctr"/>
                <a:r>
                  <a:rPr lang="en-US" sz="1600" dirty="0">
                    <a:solidFill>
                      <a:schemeClr val="tx1"/>
                    </a:solidFill>
                  </a:rPr>
                  <a:t>KV Cache memory pool (page size = 1 token)</a:t>
                </a:r>
              </a:p>
              <a:p>
                <a:pPr algn="ctr"/>
                <a:r>
                  <a:rPr lang="en-US" sz="1600" dirty="0">
                    <a:solidFill>
                      <a:schemeClr val="tx1"/>
                    </a:solidFill>
                  </a:rPr>
                  <a:t>Radix tree cache</a:t>
                </a:r>
              </a:p>
              <a:p>
                <a:pPr algn="ctr"/>
                <a:r>
                  <a:rPr lang="en-US" sz="1600" dirty="0">
                    <a:solidFill>
                      <a:schemeClr val="tx1"/>
                    </a:solidFill>
                  </a:rPr>
                  <a:t>Finite state machine analyzer</a:t>
                </a:r>
              </a:p>
              <a:p>
                <a:pPr algn="ctr"/>
                <a:r>
                  <a:rPr lang="en-US" sz="1600" dirty="0">
                    <a:solidFill>
                      <a:schemeClr val="tx1"/>
                    </a:solidFill>
                  </a:rPr>
                  <a:t>Attention backend (FlashInfer and Triton)</a:t>
                </a:r>
              </a:p>
            </p:txBody>
          </p:sp>
          <p:sp>
            <p:nvSpPr>
              <p:cNvPr id="14" name="Rectangle 13">
                <a:extLst>
                  <a:ext uri="{FF2B5EF4-FFF2-40B4-BE49-F238E27FC236}">
                    <a16:creationId xmlns:a16="http://schemas.microsoft.com/office/drawing/2014/main" id="{F5E56A81-D7B9-6A38-AB58-C2D69C7BB225}"/>
                  </a:ext>
                </a:extLst>
              </p:cNvPr>
              <p:cNvSpPr/>
              <p:nvPr/>
            </p:nvSpPr>
            <p:spPr>
              <a:xfrm>
                <a:off x="4246872" y="4542731"/>
                <a:ext cx="2918987" cy="64008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Detokenizer</a:t>
                </a:r>
              </a:p>
            </p:txBody>
          </p:sp>
        </p:grpSp>
        <p:cxnSp>
          <p:nvCxnSpPr>
            <p:cNvPr id="16" name="Straight Arrow Connector 15">
              <a:extLst>
                <a:ext uri="{FF2B5EF4-FFF2-40B4-BE49-F238E27FC236}">
                  <a16:creationId xmlns:a16="http://schemas.microsoft.com/office/drawing/2014/main" id="{6F391232-5141-2A31-46A2-320C0ACC2E7D}"/>
                </a:ext>
              </a:extLst>
            </p:cNvPr>
            <p:cNvCxnSpPr>
              <a:cxnSpLocks/>
              <a:stCxn id="12" idx="3"/>
              <a:endCxn id="13" idx="0"/>
            </p:cNvCxnSpPr>
            <p:nvPr/>
          </p:nvCxnSpPr>
          <p:spPr>
            <a:xfrm>
              <a:off x="7228209" y="2791532"/>
              <a:ext cx="2421770" cy="282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6F7A3095-3C12-B656-377C-822AE7DEBC29}"/>
                </a:ext>
              </a:extLst>
            </p:cNvPr>
            <p:cNvCxnSpPr>
              <a:cxnSpLocks/>
              <a:stCxn id="13" idx="2"/>
              <a:endCxn id="14" idx="3"/>
            </p:cNvCxnSpPr>
            <p:nvPr/>
          </p:nvCxnSpPr>
          <p:spPr>
            <a:xfrm flipH="1">
              <a:off x="7228208" y="4579777"/>
              <a:ext cx="2421771" cy="282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EE28A91A-2507-1D7D-685F-A1A1232E4F22}"/>
                </a:ext>
              </a:extLst>
            </p:cNvPr>
            <p:cNvCxnSpPr>
              <a:cxnSpLocks/>
              <a:stCxn id="14" idx="0"/>
              <a:endCxn id="12" idx="2"/>
            </p:cNvCxnSpPr>
            <p:nvPr/>
          </p:nvCxnSpPr>
          <p:spPr>
            <a:xfrm flipV="1">
              <a:off x="5768715" y="3111572"/>
              <a:ext cx="1" cy="14311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D4125CE-9A6C-8760-124A-72B613C327C5}"/>
                </a:ext>
              </a:extLst>
            </p:cNvPr>
            <p:cNvCxnSpPr>
              <a:cxnSpLocks/>
              <a:stCxn id="28" idx="3"/>
              <a:endCxn id="29" idx="1"/>
            </p:cNvCxnSpPr>
            <p:nvPr/>
          </p:nvCxnSpPr>
          <p:spPr>
            <a:xfrm flipV="1">
              <a:off x="3415070" y="3738321"/>
              <a:ext cx="677096" cy="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9FD5A896-AF9D-0352-0A84-66AF462C65A0}"/>
              </a:ext>
            </a:extLst>
          </p:cNvPr>
          <p:cNvSpPr txBox="1"/>
          <p:nvPr/>
        </p:nvSpPr>
        <p:spPr>
          <a:xfrm>
            <a:off x="4999166" y="5818984"/>
            <a:ext cx="5994205" cy="369332"/>
          </a:xfrm>
          <a:prstGeom prst="rect">
            <a:avLst/>
          </a:prstGeom>
          <a:noFill/>
        </p:spPr>
        <p:txBody>
          <a:bodyPr wrap="none" rtlCol="0">
            <a:spAutoFit/>
          </a:bodyPr>
          <a:lstStyle/>
          <a:p>
            <a:r>
              <a:rPr lang="en-US" dirty="0"/>
              <a:t>Lightweight and customizable code base in Python/</a:t>
            </a:r>
            <a:r>
              <a:rPr lang="en-US" dirty="0" err="1"/>
              <a:t>PyTorch</a:t>
            </a:r>
            <a:endParaRPr lang="en-US" dirty="0"/>
          </a:p>
        </p:txBody>
      </p:sp>
      <p:pic>
        <p:nvPicPr>
          <p:cNvPr id="82" name="Picture 2">
            <a:extLst>
              <a:ext uri="{FF2B5EF4-FFF2-40B4-BE49-F238E27FC236}">
                <a16:creationId xmlns:a16="http://schemas.microsoft.com/office/drawing/2014/main" id="{83A0F191-17E0-12C3-2A5F-CF494D128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7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1614D-2AA8-35BF-6000-6DD3ECD3EC8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15AE184-686D-F76D-DE81-A2F6C896C33E}"/>
              </a:ext>
            </a:extLst>
          </p:cNvPr>
          <p:cNvSpPr/>
          <p:nvPr/>
        </p:nvSpPr>
        <p:spPr>
          <a:xfrm>
            <a:off x="0" y="1"/>
            <a:ext cx="12192000" cy="4408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E1FD35-4C7E-A043-9018-F9E2A5F86B27}"/>
              </a:ext>
            </a:extLst>
          </p:cNvPr>
          <p:cNvSpPr>
            <a:spLocks noGrp="1"/>
          </p:cNvSpPr>
          <p:nvPr>
            <p:ph type="title"/>
          </p:nvPr>
        </p:nvSpPr>
        <p:spPr>
          <a:xfrm>
            <a:off x="831850" y="1555837"/>
            <a:ext cx="10515600" cy="2852737"/>
          </a:xfrm>
        </p:spPr>
        <p:txBody>
          <a:bodyPr/>
          <a:lstStyle/>
          <a:p>
            <a:pPr marL="0" indent="0">
              <a:buNone/>
            </a:pPr>
            <a:r>
              <a:rPr lang="en-US" b="1" dirty="0"/>
              <a:t>Major Techniques</a:t>
            </a:r>
            <a:endParaRPr lang="en-US" sz="4800" b="1" dirty="0">
              <a:solidFill>
                <a:schemeClr val="accent1"/>
              </a:solidFill>
            </a:endParaRPr>
          </a:p>
        </p:txBody>
      </p:sp>
      <p:sp>
        <p:nvSpPr>
          <p:cNvPr id="6" name="Slide Number Placeholder 5">
            <a:extLst>
              <a:ext uri="{FF2B5EF4-FFF2-40B4-BE49-F238E27FC236}">
                <a16:creationId xmlns:a16="http://schemas.microsoft.com/office/drawing/2014/main" id="{90CBFAF4-6898-A5A9-B205-D4EB23D66C34}"/>
              </a:ext>
            </a:extLst>
          </p:cNvPr>
          <p:cNvSpPr>
            <a:spLocks noGrp="1"/>
          </p:cNvSpPr>
          <p:nvPr>
            <p:ph type="sldNum" sz="quarter" idx="12"/>
          </p:nvPr>
        </p:nvSpPr>
        <p:spPr/>
        <p:txBody>
          <a:bodyPr/>
          <a:lstStyle/>
          <a:p>
            <a:fld id="{B4232167-CC88-8041-8F46-6E4EE3B0994D}" type="slidenum">
              <a:rPr lang="en-US" smtClean="0"/>
              <a:t>7</a:t>
            </a:fld>
            <a:endParaRPr lang="en-US"/>
          </a:p>
        </p:txBody>
      </p:sp>
      <p:pic>
        <p:nvPicPr>
          <p:cNvPr id="7" name="Picture 2">
            <a:extLst>
              <a:ext uri="{FF2B5EF4-FFF2-40B4-BE49-F238E27FC236}">
                <a16:creationId xmlns:a16="http://schemas.microsoft.com/office/drawing/2014/main" id="{CFC74F53-488C-FA94-D02B-880C355C1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32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A5954D-655B-9C26-62D6-A4B5C34DBA26}"/>
              </a:ext>
            </a:extLst>
          </p:cNvPr>
          <p:cNvSpPr>
            <a:spLocks noGrp="1"/>
          </p:cNvSpPr>
          <p:nvPr>
            <p:ph type="title"/>
          </p:nvPr>
        </p:nvSpPr>
        <p:spPr/>
        <p:txBody>
          <a:bodyPr/>
          <a:lstStyle/>
          <a:p>
            <a:r>
              <a:rPr lang="en-US" dirty="0"/>
              <a:t>Four techniques covered in this talk</a:t>
            </a:r>
          </a:p>
        </p:txBody>
      </p:sp>
      <p:sp>
        <p:nvSpPr>
          <p:cNvPr id="6" name="Content Placeholder 5">
            <a:extLst>
              <a:ext uri="{FF2B5EF4-FFF2-40B4-BE49-F238E27FC236}">
                <a16:creationId xmlns:a16="http://schemas.microsoft.com/office/drawing/2014/main" id="{50D929A6-38D9-C382-74D4-CB584293D8FA}"/>
              </a:ext>
            </a:extLst>
          </p:cNvPr>
          <p:cNvSpPr>
            <a:spLocks noGrp="1"/>
          </p:cNvSpPr>
          <p:nvPr>
            <p:ph idx="1"/>
          </p:nvPr>
        </p:nvSpPr>
        <p:spPr>
          <a:xfrm>
            <a:off x="838200" y="1825625"/>
            <a:ext cx="11076160" cy="4351338"/>
          </a:xfrm>
        </p:spPr>
        <p:txBody>
          <a:bodyPr/>
          <a:lstStyle/>
          <a:p>
            <a:pPr marL="514350" indent="-514350">
              <a:buFont typeface="+mj-lt"/>
              <a:buAutoNum type="arabicPeriod"/>
            </a:pPr>
            <a:r>
              <a:rPr lang="en-US" dirty="0"/>
              <a:t>Efficient KV cache reuse with RadixAttention</a:t>
            </a:r>
          </a:p>
          <a:p>
            <a:pPr marL="514350" indent="-514350">
              <a:buFont typeface="+mj-lt"/>
              <a:buAutoNum type="arabicPeriod"/>
            </a:pPr>
            <a:r>
              <a:rPr lang="en-US" dirty="0"/>
              <a:t>Efficient JSON decoding with compressed finite state machine</a:t>
            </a:r>
          </a:p>
          <a:p>
            <a:pPr marL="514350" indent="-514350">
              <a:buFont typeface="+mj-lt"/>
              <a:buAutoNum type="arabicPeriod"/>
            </a:pPr>
            <a:r>
              <a:rPr lang="en-US" dirty="0"/>
              <a:t>Low-overhead CPU scheduling</a:t>
            </a:r>
          </a:p>
          <a:p>
            <a:pPr marL="514350" indent="-514350">
              <a:buFont typeface="+mj-lt"/>
              <a:buAutoNum type="arabicPeriod"/>
            </a:pPr>
            <a:r>
              <a:rPr lang="en-US" dirty="0"/>
              <a:t>Torch native optimizations (</a:t>
            </a:r>
            <a:r>
              <a:rPr lang="en-US" dirty="0" err="1"/>
              <a:t>torch.compile</a:t>
            </a:r>
            <a:r>
              <a:rPr lang="en-US" dirty="0"/>
              <a:t>, </a:t>
            </a:r>
            <a:r>
              <a:rPr lang="en-US" dirty="0" err="1"/>
              <a:t>torchao</a:t>
            </a:r>
            <a:r>
              <a:rPr lang="en-US" dirty="0"/>
              <a:t>)</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88D70BF1-084E-302B-5DD5-3AB30A0FE861}"/>
              </a:ext>
            </a:extLst>
          </p:cNvPr>
          <p:cNvSpPr>
            <a:spLocks noGrp="1"/>
          </p:cNvSpPr>
          <p:nvPr>
            <p:ph type="sldNum" sz="quarter" idx="12"/>
          </p:nvPr>
        </p:nvSpPr>
        <p:spPr/>
        <p:txBody>
          <a:bodyPr/>
          <a:lstStyle/>
          <a:p>
            <a:fld id="{B4232167-CC88-8041-8F46-6E4EE3B0994D}" type="slidenum">
              <a:rPr lang="en-US" smtClean="0"/>
              <a:t>8</a:t>
            </a:fld>
            <a:endParaRPr lang="en-US"/>
          </a:p>
        </p:txBody>
      </p:sp>
      <p:pic>
        <p:nvPicPr>
          <p:cNvPr id="2" name="Picture 2">
            <a:extLst>
              <a:ext uri="{FF2B5EF4-FFF2-40B4-BE49-F238E27FC236}">
                <a16:creationId xmlns:a16="http://schemas.microsoft.com/office/drawing/2014/main" id="{A7C58E42-A076-233E-288B-0ED43BFCD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84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072C-F3A0-4D4B-4FFC-C9AAE7DCD489}"/>
              </a:ext>
            </a:extLst>
          </p:cNvPr>
          <p:cNvSpPr>
            <a:spLocks noGrp="1"/>
          </p:cNvSpPr>
          <p:nvPr>
            <p:ph type="title"/>
          </p:nvPr>
        </p:nvSpPr>
        <p:spPr>
          <a:xfrm>
            <a:off x="789213" y="365125"/>
            <a:ext cx="10515600" cy="1325563"/>
          </a:xfrm>
        </p:spPr>
        <p:txBody>
          <a:bodyPr>
            <a:normAutofit/>
          </a:bodyPr>
          <a:lstStyle/>
          <a:p>
            <a:r>
              <a:rPr lang="en-US" sz="4000" dirty="0"/>
              <a:t>LLM inference pattern:</a:t>
            </a:r>
            <a:br>
              <a:rPr lang="en-US" sz="4000" dirty="0"/>
            </a:br>
            <a:r>
              <a:rPr lang="en-US" sz="4000" dirty="0"/>
              <a:t>Complex pipeline with multiple LLM calls</a:t>
            </a:r>
          </a:p>
        </p:txBody>
      </p:sp>
      <p:sp>
        <p:nvSpPr>
          <p:cNvPr id="4" name="Slide Number Placeholder 3">
            <a:extLst>
              <a:ext uri="{FF2B5EF4-FFF2-40B4-BE49-F238E27FC236}">
                <a16:creationId xmlns:a16="http://schemas.microsoft.com/office/drawing/2014/main" id="{B232FBAF-379D-B527-E17B-30B7168CE77E}"/>
              </a:ext>
            </a:extLst>
          </p:cNvPr>
          <p:cNvSpPr>
            <a:spLocks noGrp="1"/>
          </p:cNvSpPr>
          <p:nvPr>
            <p:ph type="sldNum" sz="quarter" idx="12"/>
          </p:nvPr>
        </p:nvSpPr>
        <p:spPr/>
        <p:txBody>
          <a:bodyPr/>
          <a:lstStyle/>
          <a:p>
            <a:fld id="{3C0E9E67-DC82-384E-B629-BB271AF23C8D}" type="slidenum">
              <a:rPr lang="en-US" smtClean="0"/>
              <a:t>9</a:t>
            </a:fld>
            <a:endParaRPr lang="en-US"/>
          </a:p>
        </p:txBody>
      </p:sp>
      <p:grpSp>
        <p:nvGrpSpPr>
          <p:cNvPr id="35" name="Group 34">
            <a:extLst>
              <a:ext uri="{FF2B5EF4-FFF2-40B4-BE49-F238E27FC236}">
                <a16:creationId xmlns:a16="http://schemas.microsoft.com/office/drawing/2014/main" id="{BD336D88-9A56-A70D-D8CE-7599EB288566}"/>
              </a:ext>
            </a:extLst>
          </p:cNvPr>
          <p:cNvGrpSpPr/>
          <p:nvPr/>
        </p:nvGrpSpPr>
        <p:grpSpPr>
          <a:xfrm>
            <a:off x="3429468" y="2083385"/>
            <a:ext cx="8330246" cy="1698825"/>
            <a:chOff x="3492968" y="1905585"/>
            <a:chExt cx="8330246" cy="1698825"/>
          </a:xfrm>
        </p:grpSpPr>
        <p:sp>
          <p:nvSpPr>
            <p:cNvPr id="6" name="TextBox 5">
              <a:extLst>
                <a:ext uri="{FF2B5EF4-FFF2-40B4-BE49-F238E27FC236}">
                  <a16:creationId xmlns:a16="http://schemas.microsoft.com/office/drawing/2014/main" id="{16289498-A49E-E846-48B6-12253FF33446}"/>
                </a:ext>
              </a:extLst>
            </p:cNvPr>
            <p:cNvSpPr txBox="1"/>
            <p:nvPr/>
          </p:nvSpPr>
          <p:spPr>
            <a:xfrm>
              <a:off x="4684418" y="2024439"/>
              <a:ext cx="1280160" cy="408623"/>
            </a:xfrm>
            <a:prstGeom prst="roundRect">
              <a:avLst/>
            </a:prstGeom>
            <a:solidFill>
              <a:schemeClr val="accent4">
                <a:lumMod val="20000"/>
                <a:lumOff val="80000"/>
              </a:schemeClr>
            </a:solidFill>
            <a:ln w="19050">
              <a:solidFill>
                <a:schemeClr val="tx1"/>
              </a:solidFill>
            </a:ln>
          </p:spPr>
          <p:txBody>
            <a:bodyPr wrap="square" rtlCol="0">
              <a:spAutoFit/>
            </a:bodyPr>
            <a:lstStyle/>
            <a:p>
              <a:pPr algn="ctr"/>
              <a:r>
                <a:rPr lang="en-US"/>
                <a:t>Question</a:t>
              </a:r>
            </a:p>
          </p:txBody>
        </p:sp>
        <p:sp>
          <p:nvSpPr>
            <p:cNvPr id="7" name="TextBox 6">
              <a:extLst>
                <a:ext uri="{FF2B5EF4-FFF2-40B4-BE49-F238E27FC236}">
                  <a16:creationId xmlns:a16="http://schemas.microsoft.com/office/drawing/2014/main" id="{73042AB1-D658-C457-DA04-F854FF2BB7C8}"/>
                </a:ext>
              </a:extLst>
            </p:cNvPr>
            <p:cNvSpPr txBox="1"/>
            <p:nvPr/>
          </p:nvSpPr>
          <p:spPr>
            <a:xfrm>
              <a:off x="3510120" y="1905585"/>
              <a:ext cx="1123385" cy="646331"/>
            </a:xfrm>
            <a:prstGeom prst="rect">
              <a:avLst/>
            </a:prstGeom>
            <a:noFill/>
          </p:spPr>
          <p:txBody>
            <a:bodyPr wrap="none" rtlCol="0">
              <a:spAutoFit/>
            </a:bodyPr>
            <a:lstStyle/>
            <a:p>
              <a:pPr algn="ctr"/>
              <a:r>
                <a:rPr lang="en-US"/>
                <a:t>User</a:t>
              </a:r>
            </a:p>
            <a:p>
              <a:pPr algn="ctr"/>
              <a:r>
                <a:rPr lang="en-US"/>
                <a:t>Requests</a:t>
              </a:r>
            </a:p>
          </p:txBody>
        </p:sp>
        <p:sp>
          <p:nvSpPr>
            <p:cNvPr id="8" name="TextBox 7">
              <a:extLst>
                <a:ext uri="{FF2B5EF4-FFF2-40B4-BE49-F238E27FC236}">
                  <a16:creationId xmlns:a16="http://schemas.microsoft.com/office/drawing/2014/main" id="{8C50388D-E0E8-5DBD-9EA1-2A4438C8103A}"/>
                </a:ext>
              </a:extLst>
            </p:cNvPr>
            <p:cNvSpPr txBox="1"/>
            <p:nvPr/>
          </p:nvSpPr>
          <p:spPr>
            <a:xfrm>
              <a:off x="3492968" y="3215432"/>
              <a:ext cx="1157689" cy="369332"/>
            </a:xfrm>
            <a:prstGeom prst="rect">
              <a:avLst/>
            </a:prstGeom>
            <a:noFill/>
          </p:spPr>
          <p:txBody>
            <a:bodyPr wrap="square" rtlCol="0">
              <a:spAutoFit/>
            </a:bodyPr>
            <a:lstStyle/>
            <a:p>
              <a:pPr algn="ctr"/>
              <a:r>
                <a:rPr lang="en-US"/>
                <a:t>LLM Calls</a:t>
              </a:r>
            </a:p>
          </p:txBody>
        </p:sp>
        <p:sp>
          <p:nvSpPr>
            <p:cNvPr id="9" name="TextBox 8">
              <a:extLst>
                <a:ext uri="{FF2B5EF4-FFF2-40B4-BE49-F238E27FC236}">
                  <a16:creationId xmlns:a16="http://schemas.microsoft.com/office/drawing/2014/main" id="{52CE7160-8F96-262C-2CFA-104CB4C5BD2E}"/>
                </a:ext>
              </a:extLst>
            </p:cNvPr>
            <p:cNvSpPr txBox="1"/>
            <p:nvPr/>
          </p:nvSpPr>
          <p:spPr>
            <a:xfrm>
              <a:off x="5693123" y="3195787"/>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a:t>Answer 1</a:t>
              </a:r>
            </a:p>
          </p:txBody>
        </p:sp>
        <p:sp>
          <p:nvSpPr>
            <p:cNvPr id="10" name="TextBox 9">
              <a:extLst>
                <a:ext uri="{FF2B5EF4-FFF2-40B4-BE49-F238E27FC236}">
                  <a16:creationId xmlns:a16="http://schemas.microsoft.com/office/drawing/2014/main" id="{87893265-A4F2-4C2A-AA50-9957EA6857D2}"/>
                </a:ext>
              </a:extLst>
            </p:cNvPr>
            <p:cNvSpPr txBox="1"/>
            <p:nvPr/>
          </p:nvSpPr>
          <p:spPr>
            <a:xfrm>
              <a:off x="6610388" y="2024439"/>
              <a:ext cx="2194560" cy="408623"/>
            </a:xfrm>
            <a:prstGeom prst="roundRect">
              <a:avLst/>
            </a:prstGeom>
            <a:solidFill>
              <a:schemeClr val="accent4">
                <a:lumMod val="20000"/>
                <a:lumOff val="80000"/>
              </a:schemeClr>
            </a:solidFill>
            <a:ln w="19050">
              <a:solidFill>
                <a:schemeClr val="tx1"/>
              </a:solidFill>
            </a:ln>
          </p:spPr>
          <p:txBody>
            <a:bodyPr wrap="square" rtlCol="0">
              <a:spAutoFit/>
            </a:bodyPr>
            <a:lstStyle/>
            <a:p>
              <a:pPr algn="ctr"/>
              <a:r>
                <a:rPr lang="en-US" dirty="0"/>
                <a:t>Follow-up question</a:t>
              </a:r>
            </a:p>
          </p:txBody>
        </p:sp>
        <p:sp>
          <p:nvSpPr>
            <p:cNvPr id="11" name="TextBox 10">
              <a:extLst>
                <a:ext uri="{FF2B5EF4-FFF2-40B4-BE49-F238E27FC236}">
                  <a16:creationId xmlns:a16="http://schemas.microsoft.com/office/drawing/2014/main" id="{4350E1FF-6155-3293-993D-EFEC0F2C178B}"/>
                </a:ext>
              </a:extLst>
            </p:cNvPr>
            <p:cNvSpPr txBox="1"/>
            <p:nvPr/>
          </p:nvSpPr>
          <p:spPr>
            <a:xfrm>
              <a:off x="8533493" y="3195787"/>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a:t>Answer 2</a:t>
              </a:r>
            </a:p>
          </p:txBody>
        </p:sp>
        <p:sp>
          <p:nvSpPr>
            <p:cNvPr id="12" name="TextBox 11">
              <a:extLst>
                <a:ext uri="{FF2B5EF4-FFF2-40B4-BE49-F238E27FC236}">
                  <a16:creationId xmlns:a16="http://schemas.microsoft.com/office/drawing/2014/main" id="{611E9D17-3B3A-B948-961D-C4B44428BA5A}"/>
                </a:ext>
              </a:extLst>
            </p:cNvPr>
            <p:cNvSpPr txBox="1"/>
            <p:nvPr/>
          </p:nvSpPr>
          <p:spPr>
            <a:xfrm>
              <a:off x="9450758" y="2028360"/>
              <a:ext cx="1455191" cy="408623"/>
            </a:xfrm>
            <a:prstGeom prst="roundRect">
              <a:avLst/>
            </a:prstGeom>
            <a:solidFill>
              <a:schemeClr val="accent4">
                <a:lumMod val="20000"/>
                <a:lumOff val="80000"/>
              </a:schemeClr>
            </a:solidFill>
            <a:ln w="19050">
              <a:solidFill>
                <a:schemeClr val="tx1"/>
              </a:solidFill>
            </a:ln>
          </p:spPr>
          <p:txBody>
            <a:bodyPr wrap="square" rtlCol="0">
              <a:spAutoFit/>
            </a:bodyPr>
            <a:lstStyle/>
            <a:p>
              <a:pPr algn="ctr"/>
              <a:r>
                <a:rPr lang="en-US"/>
                <a:t>Clarification</a:t>
              </a:r>
            </a:p>
          </p:txBody>
        </p:sp>
        <p:sp>
          <p:nvSpPr>
            <p:cNvPr id="13" name="TextBox 12">
              <a:extLst>
                <a:ext uri="{FF2B5EF4-FFF2-40B4-BE49-F238E27FC236}">
                  <a16:creationId xmlns:a16="http://schemas.microsoft.com/office/drawing/2014/main" id="{F6964DE0-B0E6-647C-03DB-857E909F40BF}"/>
                </a:ext>
              </a:extLst>
            </p:cNvPr>
            <p:cNvSpPr txBox="1"/>
            <p:nvPr/>
          </p:nvSpPr>
          <p:spPr>
            <a:xfrm>
              <a:off x="10634494" y="3195787"/>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dirty="0"/>
                <a:t>Answer 3</a:t>
              </a:r>
            </a:p>
          </p:txBody>
        </p:sp>
        <p:cxnSp>
          <p:nvCxnSpPr>
            <p:cNvPr id="14" name="Straight Arrow Connector 13">
              <a:extLst>
                <a:ext uri="{FF2B5EF4-FFF2-40B4-BE49-F238E27FC236}">
                  <a16:creationId xmlns:a16="http://schemas.microsoft.com/office/drawing/2014/main" id="{B610E49D-D694-98B7-FB5D-358C4C02860E}"/>
                </a:ext>
              </a:extLst>
            </p:cNvPr>
            <p:cNvCxnSpPr>
              <a:cxnSpLocks/>
              <a:stCxn id="6" idx="2"/>
              <a:endCxn id="9" idx="0"/>
            </p:cNvCxnSpPr>
            <p:nvPr/>
          </p:nvCxnSpPr>
          <p:spPr>
            <a:xfrm>
              <a:off x="5324498" y="2433062"/>
              <a:ext cx="962985" cy="76272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24542B6-4BD1-D7F5-78E6-E0C63A111E7F}"/>
                </a:ext>
              </a:extLst>
            </p:cNvPr>
            <p:cNvCxnSpPr>
              <a:cxnSpLocks/>
              <a:stCxn id="9" idx="0"/>
              <a:endCxn id="10" idx="2"/>
            </p:cNvCxnSpPr>
            <p:nvPr/>
          </p:nvCxnSpPr>
          <p:spPr>
            <a:xfrm flipV="1">
              <a:off x="6287483" y="2433062"/>
              <a:ext cx="1420185" cy="76272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86EC86B-2263-0DDA-3F5A-CD0CA13A715E}"/>
                </a:ext>
              </a:extLst>
            </p:cNvPr>
            <p:cNvCxnSpPr>
              <a:cxnSpLocks/>
              <a:stCxn id="10" idx="2"/>
              <a:endCxn id="11" idx="0"/>
            </p:cNvCxnSpPr>
            <p:nvPr/>
          </p:nvCxnSpPr>
          <p:spPr>
            <a:xfrm>
              <a:off x="7707668" y="2433062"/>
              <a:ext cx="1420185" cy="76272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0A3C972-15C2-4409-FC19-DFBDAC84A39A}"/>
                </a:ext>
              </a:extLst>
            </p:cNvPr>
            <p:cNvCxnSpPr>
              <a:cxnSpLocks/>
              <a:stCxn id="11" idx="0"/>
              <a:endCxn id="12" idx="2"/>
            </p:cNvCxnSpPr>
            <p:nvPr/>
          </p:nvCxnSpPr>
          <p:spPr>
            <a:xfrm flipV="1">
              <a:off x="9127853" y="2436983"/>
              <a:ext cx="1050501" cy="758804"/>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4AA2C6A-8FD4-12CD-F4CE-5C6A76C84C8C}"/>
                </a:ext>
              </a:extLst>
            </p:cNvPr>
            <p:cNvCxnSpPr>
              <a:cxnSpLocks/>
              <a:stCxn id="12" idx="2"/>
              <a:endCxn id="13" idx="0"/>
            </p:cNvCxnSpPr>
            <p:nvPr/>
          </p:nvCxnSpPr>
          <p:spPr>
            <a:xfrm>
              <a:off x="10178354" y="2436983"/>
              <a:ext cx="1050500" cy="758804"/>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02A0016A-516B-B5E0-6737-97EEFFED2005}"/>
              </a:ext>
            </a:extLst>
          </p:cNvPr>
          <p:cNvSpPr txBox="1"/>
          <p:nvPr/>
        </p:nvSpPr>
        <p:spPr>
          <a:xfrm>
            <a:off x="774700" y="2671187"/>
            <a:ext cx="2424318" cy="523220"/>
          </a:xfrm>
          <a:prstGeom prst="rect">
            <a:avLst/>
          </a:prstGeom>
          <a:noFill/>
        </p:spPr>
        <p:txBody>
          <a:bodyPr wrap="none" rtlCol="0">
            <a:spAutoFit/>
          </a:bodyPr>
          <a:lstStyle/>
          <a:p>
            <a:r>
              <a:rPr lang="en-US" sz="2800" b="1"/>
              <a:t>Chained calls</a:t>
            </a:r>
          </a:p>
        </p:txBody>
      </p:sp>
      <p:sp>
        <p:nvSpPr>
          <p:cNvPr id="20" name="TextBox 19">
            <a:extLst>
              <a:ext uri="{FF2B5EF4-FFF2-40B4-BE49-F238E27FC236}">
                <a16:creationId xmlns:a16="http://schemas.microsoft.com/office/drawing/2014/main" id="{92A63A74-520F-7260-706D-09FCC6186E3B}"/>
              </a:ext>
            </a:extLst>
          </p:cNvPr>
          <p:cNvSpPr txBox="1"/>
          <p:nvPr/>
        </p:nvSpPr>
        <p:spPr>
          <a:xfrm>
            <a:off x="774700" y="5251367"/>
            <a:ext cx="2293385" cy="523220"/>
          </a:xfrm>
          <a:prstGeom prst="rect">
            <a:avLst/>
          </a:prstGeom>
          <a:noFill/>
        </p:spPr>
        <p:txBody>
          <a:bodyPr wrap="none" rtlCol="0">
            <a:spAutoFit/>
          </a:bodyPr>
          <a:lstStyle/>
          <a:p>
            <a:r>
              <a:rPr lang="en-US" sz="2800" b="1"/>
              <a:t>Parallel calls</a:t>
            </a:r>
          </a:p>
        </p:txBody>
      </p:sp>
      <p:grpSp>
        <p:nvGrpSpPr>
          <p:cNvPr id="21" name="Group 20">
            <a:extLst>
              <a:ext uri="{FF2B5EF4-FFF2-40B4-BE49-F238E27FC236}">
                <a16:creationId xmlns:a16="http://schemas.microsoft.com/office/drawing/2014/main" id="{BC589056-A96F-7493-D145-66A925D1CC2E}"/>
              </a:ext>
            </a:extLst>
          </p:cNvPr>
          <p:cNvGrpSpPr/>
          <p:nvPr/>
        </p:nvGrpSpPr>
        <p:grpSpPr>
          <a:xfrm>
            <a:off x="3429468" y="4413381"/>
            <a:ext cx="5515959" cy="2199192"/>
            <a:chOff x="3492968" y="4260981"/>
            <a:chExt cx="5515959" cy="2199192"/>
          </a:xfrm>
        </p:grpSpPr>
        <p:sp>
          <p:nvSpPr>
            <p:cNvPr id="22" name="TextBox 21">
              <a:extLst>
                <a:ext uri="{FF2B5EF4-FFF2-40B4-BE49-F238E27FC236}">
                  <a16:creationId xmlns:a16="http://schemas.microsoft.com/office/drawing/2014/main" id="{7664FA74-07D9-97F8-2B1D-8DF239356FB5}"/>
                </a:ext>
              </a:extLst>
            </p:cNvPr>
            <p:cNvSpPr txBox="1"/>
            <p:nvPr/>
          </p:nvSpPr>
          <p:spPr>
            <a:xfrm>
              <a:off x="4684418" y="4379835"/>
              <a:ext cx="1280160" cy="408623"/>
            </a:xfrm>
            <a:prstGeom prst="roundRect">
              <a:avLst/>
            </a:prstGeom>
            <a:solidFill>
              <a:schemeClr val="accent4">
                <a:lumMod val="20000"/>
                <a:lumOff val="80000"/>
              </a:schemeClr>
            </a:solidFill>
            <a:ln w="19050">
              <a:solidFill>
                <a:schemeClr val="tx1"/>
              </a:solidFill>
            </a:ln>
          </p:spPr>
          <p:txBody>
            <a:bodyPr wrap="square" rtlCol="0">
              <a:spAutoFit/>
            </a:bodyPr>
            <a:lstStyle/>
            <a:p>
              <a:pPr algn="ctr"/>
              <a:r>
                <a:rPr lang="en-US"/>
                <a:t>Question</a:t>
              </a:r>
            </a:p>
          </p:txBody>
        </p:sp>
        <p:sp>
          <p:nvSpPr>
            <p:cNvPr id="23" name="TextBox 22">
              <a:extLst>
                <a:ext uri="{FF2B5EF4-FFF2-40B4-BE49-F238E27FC236}">
                  <a16:creationId xmlns:a16="http://schemas.microsoft.com/office/drawing/2014/main" id="{B298E962-A2FA-31E9-A0CA-0074C38BDB65}"/>
                </a:ext>
              </a:extLst>
            </p:cNvPr>
            <p:cNvSpPr txBox="1"/>
            <p:nvPr/>
          </p:nvSpPr>
          <p:spPr>
            <a:xfrm>
              <a:off x="3510120" y="4260981"/>
              <a:ext cx="1123385" cy="646331"/>
            </a:xfrm>
            <a:prstGeom prst="rect">
              <a:avLst/>
            </a:prstGeom>
            <a:noFill/>
          </p:spPr>
          <p:txBody>
            <a:bodyPr wrap="none" rtlCol="0">
              <a:spAutoFit/>
            </a:bodyPr>
            <a:lstStyle/>
            <a:p>
              <a:pPr algn="ctr"/>
              <a:r>
                <a:rPr lang="en-US"/>
                <a:t>User</a:t>
              </a:r>
            </a:p>
            <a:p>
              <a:pPr algn="ctr"/>
              <a:r>
                <a:rPr lang="en-US"/>
                <a:t>Requests</a:t>
              </a:r>
            </a:p>
          </p:txBody>
        </p:sp>
        <p:sp>
          <p:nvSpPr>
            <p:cNvPr id="24" name="TextBox 23">
              <a:extLst>
                <a:ext uri="{FF2B5EF4-FFF2-40B4-BE49-F238E27FC236}">
                  <a16:creationId xmlns:a16="http://schemas.microsoft.com/office/drawing/2014/main" id="{337944FD-968B-9659-7285-D9AB11CD9C8B}"/>
                </a:ext>
              </a:extLst>
            </p:cNvPr>
            <p:cNvSpPr txBox="1"/>
            <p:nvPr/>
          </p:nvSpPr>
          <p:spPr>
            <a:xfrm>
              <a:off x="3492968" y="5531245"/>
              <a:ext cx="1157689" cy="369332"/>
            </a:xfrm>
            <a:prstGeom prst="rect">
              <a:avLst/>
            </a:prstGeom>
            <a:noFill/>
          </p:spPr>
          <p:txBody>
            <a:bodyPr wrap="square" rtlCol="0">
              <a:spAutoFit/>
            </a:bodyPr>
            <a:lstStyle/>
            <a:p>
              <a:pPr algn="ctr"/>
              <a:r>
                <a:rPr lang="en-US"/>
                <a:t>LLM Calls</a:t>
              </a:r>
            </a:p>
          </p:txBody>
        </p:sp>
        <p:sp>
          <p:nvSpPr>
            <p:cNvPr id="25" name="TextBox 24">
              <a:extLst>
                <a:ext uri="{FF2B5EF4-FFF2-40B4-BE49-F238E27FC236}">
                  <a16:creationId xmlns:a16="http://schemas.microsoft.com/office/drawing/2014/main" id="{B599AFB5-E547-48EB-C713-8E9EBA419439}"/>
                </a:ext>
              </a:extLst>
            </p:cNvPr>
            <p:cNvSpPr txBox="1"/>
            <p:nvPr/>
          </p:nvSpPr>
          <p:spPr>
            <a:xfrm>
              <a:off x="6331801" y="4962441"/>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dirty="0"/>
                <a:t>Answer 1</a:t>
              </a:r>
            </a:p>
          </p:txBody>
        </p:sp>
        <p:sp>
          <p:nvSpPr>
            <p:cNvPr id="26" name="TextBox 25">
              <a:extLst>
                <a:ext uri="{FF2B5EF4-FFF2-40B4-BE49-F238E27FC236}">
                  <a16:creationId xmlns:a16="http://schemas.microsoft.com/office/drawing/2014/main" id="{B2423F8C-3123-CD77-1B81-429C8F00DD17}"/>
                </a:ext>
              </a:extLst>
            </p:cNvPr>
            <p:cNvSpPr txBox="1"/>
            <p:nvPr/>
          </p:nvSpPr>
          <p:spPr>
            <a:xfrm>
              <a:off x="6331801" y="5506995"/>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a:t>Answer 2</a:t>
              </a:r>
            </a:p>
          </p:txBody>
        </p:sp>
        <p:sp>
          <p:nvSpPr>
            <p:cNvPr id="27" name="TextBox 26">
              <a:extLst>
                <a:ext uri="{FF2B5EF4-FFF2-40B4-BE49-F238E27FC236}">
                  <a16:creationId xmlns:a16="http://schemas.microsoft.com/office/drawing/2014/main" id="{98155E2D-1015-CA9A-9C3D-754E12ECB7DB}"/>
                </a:ext>
              </a:extLst>
            </p:cNvPr>
            <p:cNvSpPr txBox="1"/>
            <p:nvPr/>
          </p:nvSpPr>
          <p:spPr>
            <a:xfrm>
              <a:off x="8001623" y="5506994"/>
              <a:ext cx="1007304"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a:t>Select</a:t>
              </a:r>
            </a:p>
          </p:txBody>
        </p:sp>
        <p:cxnSp>
          <p:nvCxnSpPr>
            <p:cNvPr id="28" name="Straight Arrow Connector 27">
              <a:extLst>
                <a:ext uri="{FF2B5EF4-FFF2-40B4-BE49-F238E27FC236}">
                  <a16:creationId xmlns:a16="http://schemas.microsoft.com/office/drawing/2014/main" id="{7BC5E358-A65A-BEB3-5C1D-00A1EC4E9FC4}"/>
                </a:ext>
              </a:extLst>
            </p:cNvPr>
            <p:cNvCxnSpPr>
              <a:cxnSpLocks/>
              <a:stCxn id="22" idx="2"/>
              <a:endCxn id="26" idx="1"/>
            </p:cNvCxnSpPr>
            <p:nvPr/>
          </p:nvCxnSpPr>
          <p:spPr>
            <a:xfrm>
              <a:off x="5324498" y="4788458"/>
              <a:ext cx="1007303" cy="922849"/>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FFAED5D-1805-F34A-20F3-252833EF0CD2}"/>
                </a:ext>
              </a:extLst>
            </p:cNvPr>
            <p:cNvCxnSpPr>
              <a:cxnSpLocks/>
              <a:stCxn id="22" idx="2"/>
              <a:endCxn id="25" idx="1"/>
            </p:cNvCxnSpPr>
            <p:nvPr/>
          </p:nvCxnSpPr>
          <p:spPr>
            <a:xfrm>
              <a:off x="5324498" y="4788458"/>
              <a:ext cx="1007303" cy="37829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11ACF7B-6D56-0131-8F77-8F4B7998E050}"/>
                </a:ext>
              </a:extLst>
            </p:cNvPr>
            <p:cNvCxnSpPr>
              <a:cxnSpLocks/>
              <a:stCxn id="26" idx="3"/>
              <a:endCxn id="27" idx="1"/>
            </p:cNvCxnSpPr>
            <p:nvPr/>
          </p:nvCxnSpPr>
          <p:spPr>
            <a:xfrm flipV="1">
              <a:off x="7520521" y="5711306"/>
              <a:ext cx="481102" cy="1"/>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019E2B-3C37-F730-D2D1-2FE0EE8A997F}"/>
                </a:ext>
              </a:extLst>
            </p:cNvPr>
            <p:cNvCxnSpPr>
              <a:cxnSpLocks/>
              <a:stCxn id="25" idx="3"/>
              <a:endCxn id="27" idx="1"/>
            </p:cNvCxnSpPr>
            <p:nvPr/>
          </p:nvCxnSpPr>
          <p:spPr>
            <a:xfrm>
              <a:off x="7520521" y="5166753"/>
              <a:ext cx="481102" cy="544553"/>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A30E3A86-7215-1913-6BDD-93406B525E9A}"/>
                </a:ext>
              </a:extLst>
            </p:cNvPr>
            <p:cNvSpPr txBox="1"/>
            <p:nvPr/>
          </p:nvSpPr>
          <p:spPr>
            <a:xfrm>
              <a:off x="6331801" y="6051550"/>
              <a:ext cx="1188720" cy="408623"/>
            </a:xfrm>
            <a:prstGeom prst="roundRect">
              <a:avLst/>
            </a:prstGeom>
            <a:solidFill>
              <a:schemeClr val="accent6">
                <a:lumMod val="20000"/>
                <a:lumOff val="80000"/>
              </a:schemeClr>
            </a:solidFill>
            <a:ln w="19050">
              <a:solidFill>
                <a:schemeClr val="tx1"/>
              </a:solidFill>
            </a:ln>
          </p:spPr>
          <p:txBody>
            <a:bodyPr wrap="square" rtlCol="0">
              <a:spAutoFit/>
            </a:bodyPr>
            <a:lstStyle/>
            <a:p>
              <a:pPr algn="ctr"/>
              <a:r>
                <a:rPr lang="en-US"/>
                <a:t>Answer 3</a:t>
              </a:r>
            </a:p>
          </p:txBody>
        </p:sp>
        <p:cxnSp>
          <p:nvCxnSpPr>
            <p:cNvPr id="33" name="Straight Arrow Connector 32">
              <a:extLst>
                <a:ext uri="{FF2B5EF4-FFF2-40B4-BE49-F238E27FC236}">
                  <a16:creationId xmlns:a16="http://schemas.microsoft.com/office/drawing/2014/main" id="{3D44DD40-3744-8088-99BC-9A280AA1E906}"/>
                </a:ext>
              </a:extLst>
            </p:cNvPr>
            <p:cNvCxnSpPr>
              <a:cxnSpLocks/>
              <a:stCxn id="32" idx="3"/>
              <a:endCxn id="27" idx="1"/>
            </p:cNvCxnSpPr>
            <p:nvPr/>
          </p:nvCxnSpPr>
          <p:spPr>
            <a:xfrm flipV="1">
              <a:off x="7520521" y="5711306"/>
              <a:ext cx="481102" cy="544556"/>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B5A78C7-DA21-1C72-043C-1BE64B8A16FF}"/>
                </a:ext>
              </a:extLst>
            </p:cNvPr>
            <p:cNvCxnSpPr>
              <a:cxnSpLocks/>
              <a:stCxn id="22" idx="2"/>
              <a:endCxn id="32" idx="1"/>
            </p:cNvCxnSpPr>
            <p:nvPr/>
          </p:nvCxnSpPr>
          <p:spPr>
            <a:xfrm>
              <a:off x="5324498" y="4788458"/>
              <a:ext cx="1007303" cy="1467404"/>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277ECCD8-28F5-A7E1-1272-F5C73D3B6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673" y="6250694"/>
            <a:ext cx="691006" cy="4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2430</TotalTime>
  <Words>2645</Words>
  <Application>Microsoft Macintosh PowerPoint</Application>
  <PresentationFormat>Widescreen</PresentationFormat>
  <Paragraphs>325</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Söhne</vt:lpstr>
      <vt:lpstr>Aptos</vt:lpstr>
      <vt:lpstr>Aptos Display</vt:lpstr>
      <vt:lpstr>Arial</vt:lpstr>
      <vt:lpstr>Calibri</vt:lpstr>
      <vt:lpstr>Helvetica Neue</vt:lpstr>
      <vt:lpstr>Office Theme</vt:lpstr>
      <vt:lpstr>Efficient LLM Inference with SGLang</vt:lpstr>
      <vt:lpstr>Content</vt:lpstr>
      <vt:lpstr>SGLang Overview</vt:lpstr>
      <vt:lpstr>What is SGLang?</vt:lpstr>
      <vt:lpstr>SGLang provides leading inference performance</vt:lpstr>
      <vt:lpstr>SGLang architecture overview</vt:lpstr>
      <vt:lpstr>Major Techniques</vt:lpstr>
      <vt:lpstr>Four techniques covered in this talk</vt:lpstr>
      <vt:lpstr>LLM inference pattern: Complex pipeline with multiple LLM calls</vt:lpstr>
      <vt:lpstr>LLM inference pattern: Complex pipeline with multiple LLM calls</vt:lpstr>
      <vt:lpstr>There are rich structures in LLM calls</vt:lpstr>
      <vt:lpstr>The structures can be very complicated</vt:lpstr>
      <vt:lpstr>Technique 1: Efficient KV cache reuse with RadixAttention</vt:lpstr>
      <vt:lpstr>RadixAttention maintains the KV cache of all LLM calls in a radix tree (compact prefix tree)</vt:lpstr>
      <vt:lpstr>RadixAttention handles complex reuse patterns</vt:lpstr>
      <vt:lpstr>Cache-aware scheduling increases cache hit rate</vt:lpstr>
      <vt:lpstr>Results: SGLang is fast and flexible</vt:lpstr>
      <vt:lpstr>Technique 2: Efficient constrained decoding</vt:lpstr>
      <vt:lpstr>Constrained decoding works by masking the invalid tokens</vt:lpstr>
      <vt:lpstr>Compressing the finite state machine allows decoding multiple tokens</vt:lpstr>
      <vt:lpstr>Technique 3: Low overhead CPU scheduling</vt:lpstr>
      <vt:lpstr>Technique 3: Low overhead CPU scheduling</vt:lpstr>
      <vt:lpstr>Technique 4: PyTorch-native optimizations</vt:lpstr>
      <vt:lpstr>Preliminary benchmark results on MI300 </vt:lpstr>
      <vt:lpstr>Grok-1 (314B MoE, FP8) with SGLang on MI300</vt:lpstr>
      <vt:lpstr>Open-source community and roadmap</vt:lpstr>
      <vt:lpstr>Community users and contributors</vt:lpstr>
      <vt:lpstr>Roadmap</vt:lpstr>
      <vt:lpstr>Acknowledgment </vt:lpstr>
      <vt:lpstr>Question &amp; Answer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Lianmin Zheng</dc:creator>
  <cp:lastModifiedBy>Lianmin Zheng</cp:lastModifiedBy>
  <cp:revision>85</cp:revision>
  <dcterms:created xsi:type="dcterms:W3CDTF">2024-10-06T19:49:41Z</dcterms:created>
  <dcterms:modified xsi:type="dcterms:W3CDTF">2024-10-09T21:54:21Z</dcterms:modified>
</cp:coreProperties>
</file>